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61" r:id="rId2"/>
    <p:sldMasterId id="2147483712" r:id="rId3"/>
  </p:sldMasterIdLst>
  <p:notesMasterIdLst>
    <p:notesMasterId r:id="rId28"/>
  </p:notesMasterIdLst>
  <p:handoutMasterIdLst>
    <p:handoutMasterId r:id="rId29"/>
  </p:handoutMasterIdLst>
  <p:sldIdLst>
    <p:sldId id="257" r:id="rId4"/>
    <p:sldId id="276" r:id="rId5"/>
    <p:sldId id="294" r:id="rId6"/>
    <p:sldId id="259" r:id="rId7"/>
    <p:sldId id="266" r:id="rId8"/>
    <p:sldId id="314" r:id="rId9"/>
    <p:sldId id="298" r:id="rId10"/>
    <p:sldId id="306" r:id="rId11"/>
    <p:sldId id="302" r:id="rId12"/>
    <p:sldId id="310" r:id="rId13"/>
    <p:sldId id="309" r:id="rId14"/>
    <p:sldId id="313" r:id="rId15"/>
    <p:sldId id="315" r:id="rId16"/>
    <p:sldId id="317" r:id="rId17"/>
    <p:sldId id="319" r:id="rId18"/>
    <p:sldId id="322" r:id="rId19"/>
    <p:sldId id="323" r:id="rId20"/>
    <p:sldId id="324" r:id="rId21"/>
    <p:sldId id="325" r:id="rId22"/>
    <p:sldId id="327" r:id="rId23"/>
    <p:sldId id="326" r:id="rId24"/>
    <p:sldId id="328" r:id="rId25"/>
    <p:sldId id="329" r:id="rId26"/>
    <p:sldId id="33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008" userDrawn="1">
          <p15:clr>
            <a:srgbClr val="A4A3A4"/>
          </p15:clr>
        </p15:guide>
        <p15:guide id="3" orient="horz" pos="1152" userDrawn="1">
          <p15:clr>
            <a:srgbClr val="A4A3A4"/>
          </p15:clr>
        </p15:guide>
        <p15:guide id="4" orient="horz" pos="3888" userDrawn="1">
          <p15:clr>
            <a:srgbClr val="A4A3A4"/>
          </p15:clr>
        </p15:guide>
        <p15:guide id="5" orient="horz" pos="3072" userDrawn="1">
          <p15:clr>
            <a:srgbClr val="A4A3A4"/>
          </p15:clr>
        </p15:guide>
        <p15:guide id="6" orient="horz" pos="432" userDrawn="1">
          <p15:clr>
            <a:srgbClr val="A4A3A4"/>
          </p15:clr>
        </p15:guide>
        <p15:guide id="7" orient="horz" pos="3648" userDrawn="1">
          <p15:clr>
            <a:srgbClr val="A4A3A4"/>
          </p15:clr>
        </p15:guide>
        <p15:guide id="8" pos="3840" userDrawn="1">
          <p15:clr>
            <a:srgbClr val="A4A3A4"/>
          </p15:clr>
        </p15:guide>
        <p15:guide id="9" pos="767" userDrawn="1">
          <p15:clr>
            <a:srgbClr val="A4A3A4"/>
          </p15:clr>
        </p15:guide>
        <p15:guide id="10" pos="6913" userDrawn="1">
          <p15:clr>
            <a:srgbClr val="A4A3A4"/>
          </p15:clr>
        </p15:guide>
        <p15:guide id="11" pos="5712" userDrawn="1">
          <p15:clr>
            <a:srgbClr val="A4A3A4"/>
          </p15:clr>
        </p15:guide>
        <p15:guide id="12" pos="7249" userDrawn="1">
          <p15:clr>
            <a:srgbClr val="A4A3A4"/>
          </p15:clr>
        </p15:guide>
        <p15:guide id="13" pos="3696" userDrawn="1">
          <p15:clr>
            <a:srgbClr val="A4A3A4"/>
          </p15:clr>
        </p15:guide>
        <p15:guide id="14" pos="431" userDrawn="1">
          <p15:clr>
            <a:srgbClr val="A4A3A4"/>
          </p15:clr>
        </p15:guide>
        <p15:guide id="15"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7B68D-1CC7-4EE7-B9A4-F1E912AA6E35}" v="608" dt="2024-05-02T22:31:54.393"/>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85" autoAdjust="0"/>
    <p:restoredTop sz="94660"/>
  </p:normalViewPr>
  <p:slideViewPr>
    <p:cSldViewPr>
      <p:cViewPr>
        <p:scale>
          <a:sx n="73" d="100"/>
          <a:sy n="73" d="100"/>
        </p:scale>
        <p:origin x="700" y="72"/>
      </p:cViewPr>
      <p:guideLst>
        <p:guide orient="horz" pos="2160"/>
        <p:guide orient="horz" pos="1008"/>
        <p:guide orient="horz" pos="1152"/>
        <p:guide orient="horz" pos="3888"/>
        <p:guide orient="horz" pos="3072"/>
        <p:guide orient="horz" pos="432"/>
        <p:guide orient="horz" pos="3648"/>
        <p:guide pos="3840"/>
        <p:guide pos="767"/>
        <p:guide pos="6913"/>
        <p:guide pos="5712"/>
        <p:guide pos="7249"/>
        <p:guide pos="3696"/>
        <p:guide pos="431"/>
        <p:guide pos="2880"/>
      </p:guideLst>
    </p:cSldViewPr>
  </p:slideViewPr>
  <p:notesTextViewPr>
    <p:cViewPr>
      <p:scale>
        <a:sx n="3" d="2"/>
        <a:sy n="3" d="2"/>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39D817-A9A6-49AC-91C3-9A9029A1C922}"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785A8E3F-6673-43E5-BA9F-91131A0B389E}">
      <dgm:prSet/>
      <dgm:spPr/>
      <dgm:t>
        <a:bodyPr/>
        <a:lstStyle/>
        <a:p>
          <a:pPr rtl="0"/>
          <a:r>
            <a:rPr lang="en-US" dirty="0">
              <a:solidFill>
                <a:schemeClr val="tx1"/>
              </a:solidFill>
            </a:rPr>
            <a:t>Data Collection	</a:t>
          </a:r>
        </a:p>
      </dgm:t>
      <dgm:extLst>
        <a:ext uri="{E40237B7-FDA0-4F09-8148-C483321AD2D9}">
          <dgm14:cNvPr xmlns:dgm14="http://schemas.microsoft.com/office/drawing/2010/diagram" id="0" name="" title="Level 1 label and status"/>
        </a:ext>
      </dgm:extLst>
    </dgm:pt>
    <dgm:pt modelId="{A332B8CB-171B-415A-B566-B7038C8A9487}" type="parTrans" cxnId="{8196746A-1BB9-47D0-98BC-902F5A2B3EAC}">
      <dgm:prSet/>
      <dgm:spPr/>
      <dgm:t>
        <a:bodyPr/>
        <a:lstStyle/>
        <a:p>
          <a:endParaRPr lang="en-US">
            <a:solidFill>
              <a:schemeClr val="tx1"/>
            </a:solidFill>
          </a:endParaRPr>
        </a:p>
      </dgm:t>
    </dgm:pt>
    <dgm:pt modelId="{AAB13DBF-F1C2-4C94-AED4-855794292BE7}" type="sibTrans" cxnId="{8196746A-1BB9-47D0-98BC-902F5A2B3EAC}">
      <dgm:prSet/>
      <dgm:spPr/>
      <dgm:t>
        <a:bodyPr/>
        <a:lstStyle/>
        <a:p>
          <a:endParaRPr lang="en-US">
            <a:solidFill>
              <a:schemeClr val="tx1"/>
            </a:solidFill>
          </a:endParaRPr>
        </a:p>
      </dgm:t>
      <dgm:extLst>
        <a:ext uri="{E40237B7-FDA0-4F09-8148-C483321AD2D9}">
          <dgm14:cNvPr xmlns:dgm14="http://schemas.microsoft.com/office/drawing/2010/diagram" id="0" name="" title="Curve"/>
        </a:ext>
      </dgm:extLst>
    </dgm:pt>
    <dgm:pt modelId="{FCFBC764-D8CE-44F5-8F4E-BD7B9AE01BBC}">
      <dgm:prSet/>
      <dgm:spPr/>
      <dgm:t>
        <a:bodyPr/>
        <a:lstStyle/>
        <a:p>
          <a:pPr rtl="0"/>
          <a:r>
            <a:rPr lang="en-US" dirty="0">
              <a:solidFill>
                <a:schemeClr val="tx1"/>
              </a:solidFill>
            </a:rPr>
            <a:t>Data</a:t>
          </a:r>
          <a:r>
            <a:rPr lang="en-US" baseline="0" dirty="0">
              <a:solidFill>
                <a:schemeClr val="tx1"/>
              </a:solidFill>
            </a:rPr>
            <a:t> Cleaning</a:t>
          </a:r>
          <a:endParaRPr lang="en-US" dirty="0">
            <a:solidFill>
              <a:schemeClr val="tx1"/>
            </a:solidFill>
          </a:endParaRPr>
        </a:p>
      </dgm:t>
      <dgm:extLst>
        <a:ext uri="{E40237B7-FDA0-4F09-8148-C483321AD2D9}">
          <dgm14:cNvPr xmlns:dgm14="http://schemas.microsoft.com/office/drawing/2010/diagram" id="0" name="" title="Level 2 label and status"/>
        </a:ext>
      </dgm:extLst>
    </dgm:pt>
    <dgm:pt modelId="{53E44837-C6E0-400B-9EF7-D8C370B3B03A}" type="parTrans" cxnId="{EB388E2F-2DDD-4233-9E3F-F2A75D16890B}">
      <dgm:prSet/>
      <dgm:spPr/>
      <dgm:t>
        <a:bodyPr/>
        <a:lstStyle/>
        <a:p>
          <a:endParaRPr lang="en-US">
            <a:solidFill>
              <a:schemeClr val="tx1"/>
            </a:solidFill>
          </a:endParaRPr>
        </a:p>
      </dgm:t>
    </dgm:pt>
    <dgm:pt modelId="{6C9669B0-EE9E-45B8-85AC-B743C8A88238}" type="sibTrans" cxnId="{EB388E2F-2DDD-4233-9E3F-F2A75D16890B}">
      <dgm:prSet/>
      <dgm:spPr/>
      <dgm:t>
        <a:bodyPr/>
        <a:lstStyle/>
        <a:p>
          <a:endParaRPr lang="en-US">
            <a:solidFill>
              <a:schemeClr val="tx1"/>
            </a:solidFill>
          </a:endParaRPr>
        </a:p>
      </dgm:t>
    </dgm:pt>
    <dgm:pt modelId="{D959EC7B-38DB-48C6-B0F7-2516A839562C}">
      <dgm:prSet/>
      <dgm:spPr/>
      <dgm:t>
        <a:bodyPr/>
        <a:lstStyle/>
        <a:p>
          <a:r>
            <a:rPr lang="en-US" dirty="0">
              <a:solidFill>
                <a:schemeClr val="tx1"/>
              </a:solidFill>
            </a:rPr>
            <a:t>Exploratory Data Analysis</a:t>
          </a:r>
        </a:p>
      </dgm:t>
      <dgm:extLst>
        <a:ext uri="{E40237B7-FDA0-4F09-8148-C483321AD2D9}">
          <dgm14:cNvPr xmlns:dgm14="http://schemas.microsoft.com/office/drawing/2010/diagram" id="0" name="" title="Level 3 label and status"/>
        </a:ext>
      </dgm:extLst>
    </dgm:pt>
    <dgm:pt modelId="{874D96F2-18BF-4C59-BBFE-0691D3BD6A93}" type="parTrans" cxnId="{3BD3D71B-7A9D-4761-B3C6-00B57F3DB706}">
      <dgm:prSet/>
      <dgm:spPr/>
      <dgm:t>
        <a:bodyPr/>
        <a:lstStyle/>
        <a:p>
          <a:endParaRPr lang="en-US">
            <a:solidFill>
              <a:schemeClr val="tx1"/>
            </a:solidFill>
          </a:endParaRPr>
        </a:p>
      </dgm:t>
    </dgm:pt>
    <dgm:pt modelId="{69A33F82-70E1-44CD-AD48-533C222CDAEB}" type="sibTrans" cxnId="{3BD3D71B-7A9D-4761-B3C6-00B57F3DB706}">
      <dgm:prSet/>
      <dgm:spPr/>
      <dgm:t>
        <a:bodyPr/>
        <a:lstStyle/>
        <a:p>
          <a:endParaRPr lang="en-US">
            <a:solidFill>
              <a:schemeClr val="tx1"/>
            </a:solidFill>
          </a:endParaRPr>
        </a:p>
      </dgm:t>
    </dgm:pt>
    <dgm:pt modelId="{48137C2E-0F5F-45DF-8913-10FB5607A612}">
      <dgm:prSet/>
      <dgm:spPr/>
      <dgm:t>
        <a:bodyPr/>
        <a:lstStyle/>
        <a:p>
          <a:pPr rtl="0"/>
          <a:r>
            <a:rPr lang="en-US" dirty="0">
              <a:solidFill>
                <a:schemeClr val="tx1"/>
              </a:solidFill>
            </a:rPr>
            <a:t>Normality Testing</a:t>
          </a:r>
        </a:p>
      </dgm:t>
      <dgm:extLst>
        <a:ext uri="{E40237B7-FDA0-4F09-8148-C483321AD2D9}">
          <dgm14:cNvPr xmlns:dgm14="http://schemas.microsoft.com/office/drawing/2010/diagram" id="0" name="" title="Level 4 label and status"/>
        </a:ext>
      </dgm:extLst>
    </dgm:pt>
    <dgm:pt modelId="{F003C707-4205-4204-8997-6F4FDC45BE6A}" type="parTrans" cxnId="{B795AE91-2CA6-4F02-A62F-36E6020F2D85}">
      <dgm:prSet/>
      <dgm:spPr/>
      <dgm:t>
        <a:bodyPr/>
        <a:lstStyle/>
        <a:p>
          <a:endParaRPr lang="en-US">
            <a:solidFill>
              <a:schemeClr val="tx1"/>
            </a:solidFill>
          </a:endParaRPr>
        </a:p>
      </dgm:t>
    </dgm:pt>
    <dgm:pt modelId="{6C44F14F-8498-4933-9CFA-CD58734FDFD0}" type="sibTrans" cxnId="{B795AE91-2CA6-4F02-A62F-36E6020F2D85}">
      <dgm:prSet/>
      <dgm:spPr/>
      <dgm:t>
        <a:bodyPr/>
        <a:lstStyle/>
        <a:p>
          <a:endParaRPr lang="en-US">
            <a:solidFill>
              <a:schemeClr val="tx1"/>
            </a:solidFill>
          </a:endParaRPr>
        </a:p>
      </dgm:t>
    </dgm:pt>
    <dgm:pt modelId="{C402745E-8C98-497E-BB6C-70FB14C3A79B}">
      <dgm:prSet/>
      <dgm:spPr/>
      <dgm:t>
        <a:bodyPr/>
        <a:lstStyle/>
        <a:p>
          <a:pPr rtl="0"/>
          <a:r>
            <a:rPr lang="en-US" dirty="0">
              <a:solidFill>
                <a:schemeClr val="tx1"/>
              </a:solidFill>
            </a:rPr>
            <a:t>Data Visualization</a:t>
          </a:r>
        </a:p>
      </dgm:t>
      <dgm:extLst>
        <a:ext uri="{E40237B7-FDA0-4F09-8148-C483321AD2D9}">
          <dgm14:cNvPr xmlns:dgm14="http://schemas.microsoft.com/office/drawing/2010/diagram" id="0" name="" title="Level 5 label and status"/>
        </a:ext>
      </dgm:extLst>
    </dgm:pt>
    <dgm:pt modelId="{E3196EAE-51B3-4DAE-B88F-7D2BE2DA4E9F}" type="parTrans" cxnId="{B3D93087-6524-4C77-B2F9-91B2BB98F39C}">
      <dgm:prSet/>
      <dgm:spPr/>
      <dgm:t>
        <a:bodyPr/>
        <a:lstStyle/>
        <a:p>
          <a:endParaRPr lang="en-US">
            <a:solidFill>
              <a:schemeClr val="tx1"/>
            </a:solidFill>
          </a:endParaRPr>
        </a:p>
      </dgm:t>
    </dgm:pt>
    <dgm:pt modelId="{EE77F66F-98BB-4DC7-A327-B4A5AADDBC44}" type="sibTrans" cxnId="{B3D93087-6524-4C77-B2F9-91B2BB98F39C}">
      <dgm:prSet/>
      <dgm:spPr/>
      <dgm:t>
        <a:bodyPr/>
        <a:lstStyle/>
        <a:p>
          <a:endParaRPr lang="en-US">
            <a:solidFill>
              <a:schemeClr val="tx1"/>
            </a:solidFill>
          </a:endParaRPr>
        </a:p>
      </dgm:t>
    </dgm:pt>
    <dgm:pt modelId="{DCFEF338-32DA-467C-9637-1E154DA359AC}">
      <dgm:prSet/>
      <dgm:spPr/>
      <dgm:t>
        <a:bodyPr/>
        <a:lstStyle/>
        <a:p>
          <a:pPr rtl="0"/>
          <a:r>
            <a:rPr lang="en-US" dirty="0">
              <a:solidFill>
                <a:schemeClr val="tx1"/>
              </a:solidFill>
            </a:rPr>
            <a:t>Statistical Modeling</a:t>
          </a:r>
        </a:p>
      </dgm:t>
      <dgm:extLst>
        <a:ext uri="{E40237B7-FDA0-4F09-8148-C483321AD2D9}">
          <dgm14:cNvPr xmlns:dgm14="http://schemas.microsoft.com/office/drawing/2010/diagram" id="0" name="" title="Level 6 label and status"/>
        </a:ext>
      </dgm:extLst>
    </dgm:pt>
    <dgm:pt modelId="{73D4F724-962B-4AB8-BA92-9AA37E509086}" type="parTrans" cxnId="{898B20C3-9DFC-4A85-BB95-140B37F8753B}">
      <dgm:prSet/>
      <dgm:spPr/>
      <dgm:t>
        <a:bodyPr/>
        <a:lstStyle/>
        <a:p>
          <a:endParaRPr lang="en-US">
            <a:solidFill>
              <a:schemeClr val="tx1"/>
            </a:solidFill>
          </a:endParaRPr>
        </a:p>
      </dgm:t>
    </dgm:pt>
    <dgm:pt modelId="{21417551-1C51-4DCC-85CD-F1693C025D96}" type="sibTrans" cxnId="{898B20C3-9DFC-4A85-BB95-140B37F8753B}">
      <dgm:prSet/>
      <dgm:spPr/>
      <dgm:t>
        <a:bodyPr/>
        <a:lstStyle/>
        <a:p>
          <a:endParaRPr lang="en-US">
            <a:solidFill>
              <a:schemeClr val="tx1"/>
            </a:solidFill>
          </a:endParaRPr>
        </a:p>
      </dgm:t>
    </dgm:pt>
    <dgm:pt modelId="{185015CB-4F53-4809-B886-A77B7D83073C}">
      <dgm:prSet/>
      <dgm:spPr/>
      <dgm:t>
        <a:bodyPr/>
        <a:lstStyle/>
        <a:p>
          <a:r>
            <a:rPr lang="en-US" dirty="0"/>
            <a:t>Model Refinement and Diagnostics</a:t>
          </a:r>
        </a:p>
      </dgm:t>
    </dgm:pt>
    <dgm:pt modelId="{61C11B40-C19A-425A-B1EA-C095627CB104}" type="parTrans" cxnId="{8D9D0A99-5ED7-4EDF-BE18-82322A2C3010}">
      <dgm:prSet/>
      <dgm:spPr/>
      <dgm:t>
        <a:bodyPr/>
        <a:lstStyle/>
        <a:p>
          <a:endParaRPr lang="en-US"/>
        </a:p>
      </dgm:t>
    </dgm:pt>
    <dgm:pt modelId="{D81CBAE6-8957-4E7D-B8E7-88AE2F3FA546}" type="sibTrans" cxnId="{8D9D0A99-5ED7-4EDF-BE18-82322A2C3010}">
      <dgm:prSet/>
      <dgm:spPr/>
      <dgm:t>
        <a:bodyPr/>
        <a:lstStyle/>
        <a:p>
          <a:endParaRPr lang="en-US"/>
        </a:p>
      </dgm:t>
    </dgm:pt>
    <dgm:pt modelId="{2C55DA06-EC77-4AF4-A396-3D94F924D29A}" type="pres">
      <dgm:prSet presAssocID="{6539D817-A9A6-49AC-91C3-9A9029A1C922}" presName="Name0" presStyleCnt="0">
        <dgm:presLayoutVars>
          <dgm:chMax val="7"/>
          <dgm:chPref val="7"/>
          <dgm:dir/>
        </dgm:presLayoutVars>
      </dgm:prSet>
      <dgm:spPr/>
    </dgm:pt>
    <dgm:pt modelId="{E71FBC44-5B84-4635-AB49-C5691CF606A6}" type="pres">
      <dgm:prSet presAssocID="{6539D817-A9A6-49AC-91C3-9A9029A1C922}" presName="Name1" presStyleCnt="0"/>
      <dgm:spPr/>
    </dgm:pt>
    <dgm:pt modelId="{EB59A96A-CE84-462F-9493-155F11881A62}" type="pres">
      <dgm:prSet presAssocID="{6539D817-A9A6-49AC-91C3-9A9029A1C922}" presName="cycle" presStyleCnt="0"/>
      <dgm:spPr/>
    </dgm:pt>
    <dgm:pt modelId="{054915B1-085A-4ADC-B653-10081DCD0EA9}" type="pres">
      <dgm:prSet presAssocID="{6539D817-A9A6-49AC-91C3-9A9029A1C922}" presName="srcNode" presStyleLbl="node1" presStyleIdx="0" presStyleCnt="7"/>
      <dgm:spPr/>
    </dgm:pt>
    <dgm:pt modelId="{A5CCEC8E-9174-4C7D-B544-BBD17FE54CB3}" type="pres">
      <dgm:prSet presAssocID="{6539D817-A9A6-49AC-91C3-9A9029A1C922}" presName="conn" presStyleLbl="parChTrans1D2" presStyleIdx="0" presStyleCnt="1" custLinFactNeighborX="-689" custLinFactNeighborY="2509"/>
      <dgm:spPr/>
    </dgm:pt>
    <dgm:pt modelId="{E0118591-8FE2-4AB8-B63F-2FA777571D0E}" type="pres">
      <dgm:prSet presAssocID="{6539D817-A9A6-49AC-91C3-9A9029A1C922}" presName="extraNode" presStyleLbl="node1" presStyleIdx="0" presStyleCnt="7"/>
      <dgm:spPr/>
    </dgm:pt>
    <dgm:pt modelId="{B54BF56E-FF7C-462B-BDEF-94A9ECD23A96}" type="pres">
      <dgm:prSet presAssocID="{6539D817-A9A6-49AC-91C3-9A9029A1C922}" presName="dstNode" presStyleLbl="node1" presStyleIdx="0" presStyleCnt="7"/>
      <dgm:spPr/>
    </dgm:pt>
    <dgm:pt modelId="{80334F07-121B-40EE-9400-5E253723EAD5}" type="pres">
      <dgm:prSet presAssocID="{785A8E3F-6673-43E5-BA9F-91131A0B389E}" presName="text_1" presStyleLbl="node1" presStyleIdx="0" presStyleCnt="7">
        <dgm:presLayoutVars>
          <dgm:bulletEnabled val="1"/>
        </dgm:presLayoutVars>
      </dgm:prSet>
      <dgm:spPr/>
    </dgm:pt>
    <dgm:pt modelId="{02E156C6-3C5B-4C75-AD35-1A7F7398D99E}" type="pres">
      <dgm:prSet presAssocID="{785A8E3F-6673-43E5-BA9F-91131A0B389E}" presName="accent_1" presStyleCnt="0"/>
      <dgm:spPr/>
    </dgm:pt>
    <dgm:pt modelId="{C69DE25E-0FEB-4762-8745-9E19317BA790}" type="pres">
      <dgm:prSet presAssocID="{785A8E3F-6673-43E5-BA9F-91131A0B389E}" presName="accentRepeatNode" presStyleLbl="solidFgAcc1" presStyleIdx="0" presStyleCnt="7">
        <dgm:style>
          <a:lnRef idx="2">
            <a:schemeClr val="dk1"/>
          </a:lnRef>
          <a:fillRef idx="1">
            <a:schemeClr val="lt1"/>
          </a:fillRef>
          <a:effectRef idx="0">
            <a:schemeClr val="dk1"/>
          </a:effectRef>
          <a:fontRef idx="minor">
            <a:schemeClr val="dk1"/>
          </a:fontRef>
        </dgm:style>
      </dgm:prSet>
      <dgm:spPr/>
      <dgm:extLst>
        <a:ext uri="{E40237B7-FDA0-4F09-8148-C483321AD2D9}">
          <dgm14:cNvPr xmlns:dgm14="http://schemas.microsoft.com/office/drawing/2010/diagram" id="0" name="" descr="Circle for level 1"/>
        </a:ext>
      </dgm:extLst>
    </dgm:pt>
    <dgm:pt modelId="{6E9ACDEA-2479-43A3-BC50-5E8DC199105E}" type="pres">
      <dgm:prSet presAssocID="{FCFBC764-D8CE-44F5-8F4E-BD7B9AE01BBC}" presName="text_2" presStyleLbl="node1" presStyleIdx="1" presStyleCnt="7">
        <dgm:presLayoutVars>
          <dgm:bulletEnabled val="1"/>
        </dgm:presLayoutVars>
      </dgm:prSet>
      <dgm:spPr/>
    </dgm:pt>
    <dgm:pt modelId="{F77992BE-49C0-44EF-9EB0-F801267BCF54}" type="pres">
      <dgm:prSet presAssocID="{FCFBC764-D8CE-44F5-8F4E-BD7B9AE01BBC}" presName="accent_2" presStyleCnt="0"/>
      <dgm:spPr/>
    </dgm:pt>
    <dgm:pt modelId="{2735700C-DFC4-47C9-BFDA-A56DEE3AEDB8}" type="pres">
      <dgm:prSet presAssocID="{FCFBC764-D8CE-44F5-8F4E-BD7B9AE01BBC}" presName="accentRepeatNode" presStyleLbl="solidFgAcc1" presStyleIdx="1" presStyleCnt="7"/>
      <dgm:spPr/>
      <dgm:extLst>
        <a:ext uri="{E40237B7-FDA0-4F09-8148-C483321AD2D9}">
          <dgm14:cNvPr xmlns:dgm14="http://schemas.microsoft.com/office/drawing/2010/diagram" id="0" name="" title="Circle for level 2"/>
        </a:ext>
      </dgm:extLst>
    </dgm:pt>
    <dgm:pt modelId="{602E4294-5230-4DC9-A478-6B826AA3E572}" type="pres">
      <dgm:prSet presAssocID="{D959EC7B-38DB-48C6-B0F7-2516A839562C}" presName="text_3" presStyleLbl="node1" presStyleIdx="2" presStyleCnt="7">
        <dgm:presLayoutVars>
          <dgm:bulletEnabled val="1"/>
        </dgm:presLayoutVars>
      </dgm:prSet>
      <dgm:spPr/>
    </dgm:pt>
    <dgm:pt modelId="{05B2EA5A-0A0B-4C0F-A8E4-482B448C2C74}" type="pres">
      <dgm:prSet presAssocID="{D959EC7B-38DB-48C6-B0F7-2516A839562C}" presName="accent_3" presStyleCnt="0"/>
      <dgm:spPr/>
    </dgm:pt>
    <dgm:pt modelId="{E69F6C4C-B70F-43EC-997F-442A2DCD9652}" type="pres">
      <dgm:prSet presAssocID="{D959EC7B-38DB-48C6-B0F7-2516A839562C}" presName="accentRepeatNode" presStyleLbl="solidFgAcc1" presStyleIdx="2" presStyleCnt="7"/>
      <dgm:spPr/>
      <dgm:extLst>
        <a:ext uri="{E40237B7-FDA0-4F09-8148-C483321AD2D9}">
          <dgm14:cNvPr xmlns:dgm14="http://schemas.microsoft.com/office/drawing/2010/diagram" id="0" name="" title="Circle for level 3"/>
        </a:ext>
      </dgm:extLst>
    </dgm:pt>
    <dgm:pt modelId="{F1A77A98-C056-4C94-AAAA-085724BCCFA7}" type="pres">
      <dgm:prSet presAssocID="{48137C2E-0F5F-45DF-8913-10FB5607A612}" presName="text_4" presStyleLbl="node1" presStyleIdx="3" presStyleCnt="7">
        <dgm:presLayoutVars>
          <dgm:bulletEnabled val="1"/>
        </dgm:presLayoutVars>
      </dgm:prSet>
      <dgm:spPr/>
    </dgm:pt>
    <dgm:pt modelId="{8CA85A53-049C-4608-9E46-FC2BE1B1A451}" type="pres">
      <dgm:prSet presAssocID="{48137C2E-0F5F-45DF-8913-10FB5607A612}" presName="accent_4" presStyleCnt="0"/>
      <dgm:spPr/>
    </dgm:pt>
    <dgm:pt modelId="{2BC7BD0A-650B-42E8-899B-065889F4A25D}" type="pres">
      <dgm:prSet presAssocID="{48137C2E-0F5F-45DF-8913-10FB5607A612}" presName="accentRepeatNode" presStyleLbl="solidFgAcc1" presStyleIdx="3" presStyleCnt="7"/>
      <dgm:spPr/>
      <dgm:extLst>
        <a:ext uri="{E40237B7-FDA0-4F09-8148-C483321AD2D9}">
          <dgm14:cNvPr xmlns:dgm14="http://schemas.microsoft.com/office/drawing/2010/diagram" id="0" name="" title="Circle for level 4"/>
        </a:ext>
      </dgm:extLst>
    </dgm:pt>
    <dgm:pt modelId="{039B388F-C082-4B3D-BDF5-570C6874B03D}" type="pres">
      <dgm:prSet presAssocID="{C402745E-8C98-497E-BB6C-70FB14C3A79B}" presName="text_5" presStyleLbl="node1" presStyleIdx="4" presStyleCnt="7">
        <dgm:presLayoutVars>
          <dgm:bulletEnabled val="1"/>
        </dgm:presLayoutVars>
      </dgm:prSet>
      <dgm:spPr/>
    </dgm:pt>
    <dgm:pt modelId="{F87EB766-94BE-499C-BFB5-399A57B3BDEF}" type="pres">
      <dgm:prSet presAssocID="{C402745E-8C98-497E-BB6C-70FB14C3A79B}" presName="accent_5" presStyleCnt="0"/>
      <dgm:spPr/>
    </dgm:pt>
    <dgm:pt modelId="{BC59C54A-67F5-47AE-9AC0-3149B2F58E7B}" type="pres">
      <dgm:prSet presAssocID="{C402745E-8C98-497E-BB6C-70FB14C3A79B}" presName="accentRepeatNode" presStyleLbl="solidFgAcc1" presStyleIdx="4" presStyleCnt="7"/>
      <dgm:spPr/>
      <dgm:extLst>
        <a:ext uri="{E40237B7-FDA0-4F09-8148-C483321AD2D9}">
          <dgm14:cNvPr xmlns:dgm14="http://schemas.microsoft.com/office/drawing/2010/diagram" id="0" name="" title="Circle for level 5"/>
        </a:ext>
      </dgm:extLst>
    </dgm:pt>
    <dgm:pt modelId="{DB3EB870-71CF-44C1-9B59-2164413F01CA}" type="pres">
      <dgm:prSet presAssocID="{DCFEF338-32DA-467C-9637-1E154DA359AC}" presName="text_6" presStyleLbl="node1" presStyleIdx="5" presStyleCnt="7">
        <dgm:presLayoutVars>
          <dgm:bulletEnabled val="1"/>
        </dgm:presLayoutVars>
      </dgm:prSet>
      <dgm:spPr/>
    </dgm:pt>
    <dgm:pt modelId="{AC0E20B2-32B3-44B8-A19E-D3266C696234}" type="pres">
      <dgm:prSet presAssocID="{DCFEF338-32DA-467C-9637-1E154DA359AC}" presName="accent_6" presStyleCnt="0"/>
      <dgm:spPr/>
    </dgm:pt>
    <dgm:pt modelId="{18E36C54-3955-40DF-B5A1-8453BDB07FD6}" type="pres">
      <dgm:prSet presAssocID="{DCFEF338-32DA-467C-9637-1E154DA359AC}" presName="accentRepeatNode" presStyleLbl="solidFgAcc1" presStyleIdx="5" presStyleCnt="7"/>
      <dgm:spPr/>
      <dgm:extLst>
        <a:ext uri="{E40237B7-FDA0-4F09-8148-C483321AD2D9}">
          <dgm14:cNvPr xmlns:dgm14="http://schemas.microsoft.com/office/drawing/2010/diagram" id="0" name="" title="Circle for level 6"/>
        </a:ext>
      </dgm:extLst>
    </dgm:pt>
    <dgm:pt modelId="{B42AD450-3A4D-4B11-AEB4-197408CBE176}" type="pres">
      <dgm:prSet presAssocID="{185015CB-4F53-4809-B886-A77B7D83073C}" presName="text_7" presStyleLbl="node1" presStyleIdx="6" presStyleCnt="7">
        <dgm:presLayoutVars>
          <dgm:bulletEnabled val="1"/>
        </dgm:presLayoutVars>
      </dgm:prSet>
      <dgm:spPr/>
    </dgm:pt>
    <dgm:pt modelId="{246CA330-D79A-418D-8E86-A112AF4EC387}" type="pres">
      <dgm:prSet presAssocID="{185015CB-4F53-4809-B886-A77B7D83073C}" presName="accent_7" presStyleCnt="0"/>
      <dgm:spPr/>
    </dgm:pt>
    <dgm:pt modelId="{2995E0FD-506B-4963-946E-F2D97E924C00}" type="pres">
      <dgm:prSet presAssocID="{185015CB-4F53-4809-B886-A77B7D83073C}" presName="accentRepeatNode" presStyleLbl="solidFgAcc1" presStyleIdx="6" presStyleCnt="7"/>
      <dgm:spPr/>
    </dgm:pt>
  </dgm:ptLst>
  <dgm:cxnLst>
    <dgm:cxn modelId="{B08C2500-9BED-49A5-88DA-E528ED9050DF}" type="presOf" srcId="{FCFBC764-D8CE-44F5-8F4E-BD7B9AE01BBC}" destId="{6E9ACDEA-2479-43A3-BC50-5E8DC199105E}" srcOrd="0" destOrd="0" presId="urn:microsoft.com/office/officeart/2008/layout/VerticalCurvedList"/>
    <dgm:cxn modelId="{6C686010-1663-4626-ACDB-5799FDAD8A70}" type="presOf" srcId="{C402745E-8C98-497E-BB6C-70FB14C3A79B}" destId="{039B388F-C082-4B3D-BDF5-570C6874B03D}" srcOrd="0" destOrd="0" presId="urn:microsoft.com/office/officeart/2008/layout/VerticalCurvedList"/>
    <dgm:cxn modelId="{AD018019-DE1F-403D-B011-0CFD48A73DE5}" type="presOf" srcId="{785A8E3F-6673-43E5-BA9F-91131A0B389E}" destId="{80334F07-121B-40EE-9400-5E253723EAD5}" srcOrd="0" destOrd="0" presId="urn:microsoft.com/office/officeart/2008/layout/VerticalCurvedList"/>
    <dgm:cxn modelId="{3BD3D71B-7A9D-4761-B3C6-00B57F3DB706}" srcId="{6539D817-A9A6-49AC-91C3-9A9029A1C922}" destId="{D959EC7B-38DB-48C6-B0F7-2516A839562C}" srcOrd="2" destOrd="0" parTransId="{874D96F2-18BF-4C59-BBFE-0691D3BD6A93}" sibTransId="{69A33F82-70E1-44CD-AD48-533C222CDAEB}"/>
    <dgm:cxn modelId="{EB388E2F-2DDD-4233-9E3F-F2A75D16890B}" srcId="{6539D817-A9A6-49AC-91C3-9A9029A1C922}" destId="{FCFBC764-D8CE-44F5-8F4E-BD7B9AE01BBC}" srcOrd="1" destOrd="0" parTransId="{53E44837-C6E0-400B-9EF7-D8C370B3B03A}" sibTransId="{6C9669B0-EE9E-45B8-85AC-B743C8A88238}"/>
    <dgm:cxn modelId="{F5855761-3E36-4889-A3EC-90ED0F5182CB}" type="presOf" srcId="{DCFEF338-32DA-467C-9637-1E154DA359AC}" destId="{DB3EB870-71CF-44C1-9B59-2164413F01CA}" srcOrd="0" destOrd="0" presId="urn:microsoft.com/office/officeart/2008/layout/VerticalCurvedList"/>
    <dgm:cxn modelId="{8196746A-1BB9-47D0-98BC-902F5A2B3EAC}" srcId="{6539D817-A9A6-49AC-91C3-9A9029A1C922}" destId="{785A8E3F-6673-43E5-BA9F-91131A0B389E}" srcOrd="0" destOrd="0" parTransId="{A332B8CB-171B-415A-B566-B7038C8A9487}" sibTransId="{AAB13DBF-F1C2-4C94-AED4-855794292BE7}"/>
    <dgm:cxn modelId="{B3D93087-6524-4C77-B2F9-91B2BB98F39C}" srcId="{6539D817-A9A6-49AC-91C3-9A9029A1C922}" destId="{C402745E-8C98-497E-BB6C-70FB14C3A79B}" srcOrd="4" destOrd="0" parTransId="{E3196EAE-51B3-4DAE-B88F-7D2BE2DA4E9F}" sibTransId="{EE77F66F-98BB-4DC7-A327-B4A5AADDBC44}"/>
    <dgm:cxn modelId="{B795AE91-2CA6-4F02-A62F-36E6020F2D85}" srcId="{6539D817-A9A6-49AC-91C3-9A9029A1C922}" destId="{48137C2E-0F5F-45DF-8913-10FB5607A612}" srcOrd="3" destOrd="0" parTransId="{F003C707-4205-4204-8997-6F4FDC45BE6A}" sibTransId="{6C44F14F-8498-4933-9CFA-CD58734FDFD0}"/>
    <dgm:cxn modelId="{0C902D97-3353-4A00-B3DC-46F65984FF1E}" type="presOf" srcId="{AAB13DBF-F1C2-4C94-AED4-855794292BE7}" destId="{A5CCEC8E-9174-4C7D-B544-BBD17FE54CB3}" srcOrd="0" destOrd="0" presId="urn:microsoft.com/office/officeart/2008/layout/VerticalCurvedList"/>
    <dgm:cxn modelId="{8D9D0A99-5ED7-4EDF-BE18-82322A2C3010}" srcId="{6539D817-A9A6-49AC-91C3-9A9029A1C922}" destId="{185015CB-4F53-4809-B886-A77B7D83073C}" srcOrd="6" destOrd="0" parTransId="{61C11B40-C19A-425A-B1EA-C095627CB104}" sibTransId="{D81CBAE6-8957-4E7D-B8E7-88AE2F3FA546}"/>
    <dgm:cxn modelId="{002A03A7-267F-4EC3-B9AE-B0EF54AB476D}" type="presOf" srcId="{D959EC7B-38DB-48C6-B0F7-2516A839562C}" destId="{602E4294-5230-4DC9-A478-6B826AA3E572}" srcOrd="0" destOrd="0" presId="urn:microsoft.com/office/officeart/2008/layout/VerticalCurvedList"/>
    <dgm:cxn modelId="{898B20C3-9DFC-4A85-BB95-140B37F8753B}" srcId="{6539D817-A9A6-49AC-91C3-9A9029A1C922}" destId="{DCFEF338-32DA-467C-9637-1E154DA359AC}" srcOrd="5" destOrd="0" parTransId="{73D4F724-962B-4AB8-BA92-9AA37E509086}" sibTransId="{21417551-1C51-4DCC-85CD-F1693C025D96}"/>
    <dgm:cxn modelId="{700AC3DB-CBAD-4869-88B3-8EB468F2894D}" type="presOf" srcId="{48137C2E-0F5F-45DF-8913-10FB5607A612}" destId="{F1A77A98-C056-4C94-AAAA-085724BCCFA7}" srcOrd="0" destOrd="0" presId="urn:microsoft.com/office/officeart/2008/layout/VerticalCurvedList"/>
    <dgm:cxn modelId="{A40FA0EC-357E-4386-BE54-9FAAA98B84B8}" type="presOf" srcId="{185015CB-4F53-4809-B886-A77B7D83073C}" destId="{B42AD450-3A4D-4B11-AEB4-197408CBE176}" srcOrd="0" destOrd="0" presId="urn:microsoft.com/office/officeart/2008/layout/VerticalCurvedList"/>
    <dgm:cxn modelId="{28D22EFD-B6C9-4EA5-B206-0B3E871F9DB4}" type="presOf" srcId="{6539D817-A9A6-49AC-91C3-9A9029A1C922}" destId="{2C55DA06-EC77-4AF4-A396-3D94F924D29A}" srcOrd="0" destOrd="0" presId="urn:microsoft.com/office/officeart/2008/layout/VerticalCurvedList"/>
    <dgm:cxn modelId="{918E5510-356A-421E-A6B8-B9839467DAC0}" type="presParOf" srcId="{2C55DA06-EC77-4AF4-A396-3D94F924D29A}" destId="{E71FBC44-5B84-4635-AB49-C5691CF606A6}" srcOrd="0" destOrd="0" presId="urn:microsoft.com/office/officeart/2008/layout/VerticalCurvedList"/>
    <dgm:cxn modelId="{F74A38A3-CFA2-4ED4-8C9E-35C874780CB1}" type="presParOf" srcId="{E71FBC44-5B84-4635-AB49-C5691CF606A6}" destId="{EB59A96A-CE84-462F-9493-155F11881A62}" srcOrd="0" destOrd="0" presId="urn:microsoft.com/office/officeart/2008/layout/VerticalCurvedList"/>
    <dgm:cxn modelId="{A460BCD1-5AE2-4810-A9CF-9FC0C4EBD0EC}" type="presParOf" srcId="{EB59A96A-CE84-462F-9493-155F11881A62}" destId="{054915B1-085A-4ADC-B653-10081DCD0EA9}" srcOrd="0" destOrd="0" presId="urn:microsoft.com/office/officeart/2008/layout/VerticalCurvedList"/>
    <dgm:cxn modelId="{F35A38B8-8994-411F-9CA6-387E5EEE0F32}" type="presParOf" srcId="{EB59A96A-CE84-462F-9493-155F11881A62}" destId="{A5CCEC8E-9174-4C7D-B544-BBD17FE54CB3}" srcOrd="1" destOrd="0" presId="urn:microsoft.com/office/officeart/2008/layout/VerticalCurvedList"/>
    <dgm:cxn modelId="{B61BA2DE-4DB5-4B62-A187-005CE4FB745A}" type="presParOf" srcId="{EB59A96A-CE84-462F-9493-155F11881A62}" destId="{E0118591-8FE2-4AB8-B63F-2FA777571D0E}" srcOrd="2" destOrd="0" presId="urn:microsoft.com/office/officeart/2008/layout/VerticalCurvedList"/>
    <dgm:cxn modelId="{73B97898-8E25-469C-B330-1964F7A4C864}" type="presParOf" srcId="{EB59A96A-CE84-462F-9493-155F11881A62}" destId="{B54BF56E-FF7C-462B-BDEF-94A9ECD23A96}" srcOrd="3" destOrd="0" presId="urn:microsoft.com/office/officeart/2008/layout/VerticalCurvedList"/>
    <dgm:cxn modelId="{23B2151E-5D6D-41CF-8750-55271BA89C65}" type="presParOf" srcId="{E71FBC44-5B84-4635-AB49-C5691CF606A6}" destId="{80334F07-121B-40EE-9400-5E253723EAD5}" srcOrd="1" destOrd="0" presId="urn:microsoft.com/office/officeart/2008/layout/VerticalCurvedList"/>
    <dgm:cxn modelId="{65756408-B8FB-4994-AF85-BBCD33B13E72}" type="presParOf" srcId="{E71FBC44-5B84-4635-AB49-C5691CF606A6}" destId="{02E156C6-3C5B-4C75-AD35-1A7F7398D99E}" srcOrd="2" destOrd="0" presId="urn:microsoft.com/office/officeart/2008/layout/VerticalCurvedList"/>
    <dgm:cxn modelId="{1E107579-4C09-4B63-94C2-C08D2F6DD1B0}" type="presParOf" srcId="{02E156C6-3C5B-4C75-AD35-1A7F7398D99E}" destId="{C69DE25E-0FEB-4762-8745-9E19317BA790}" srcOrd="0" destOrd="0" presId="urn:microsoft.com/office/officeart/2008/layout/VerticalCurvedList"/>
    <dgm:cxn modelId="{F04AAA52-FDD1-42F2-9D2C-52ED3F5DBDE4}" type="presParOf" srcId="{E71FBC44-5B84-4635-AB49-C5691CF606A6}" destId="{6E9ACDEA-2479-43A3-BC50-5E8DC199105E}" srcOrd="3" destOrd="0" presId="urn:microsoft.com/office/officeart/2008/layout/VerticalCurvedList"/>
    <dgm:cxn modelId="{D4DFE2D9-AB41-4EF8-A849-168452A94BBC}" type="presParOf" srcId="{E71FBC44-5B84-4635-AB49-C5691CF606A6}" destId="{F77992BE-49C0-44EF-9EB0-F801267BCF54}" srcOrd="4" destOrd="0" presId="urn:microsoft.com/office/officeart/2008/layout/VerticalCurvedList"/>
    <dgm:cxn modelId="{5DD5DEF9-58C2-4AC2-9C73-C4F3134ED727}" type="presParOf" srcId="{F77992BE-49C0-44EF-9EB0-F801267BCF54}" destId="{2735700C-DFC4-47C9-BFDA-A56DEE3AEDB8}" srcOrd="0" destOrd="0" presId="urn:microsoft.com/office/officeart/2008/layout/VerticalCurvedList"/>
    <dgm:cxn modelId="{7D479D9C-191D-45EB-980B-BB6C3619470A}" type="presParOf" srcId="{E71FBC44-5B84-4635-AB49-C5691CF606A6}" destId="{602E4294-5230-4DC9-A478-6B826AA3E572}" srcOrd="5" destOrd="0" presId="urn:microsoft.com/office/officeart/2008/layout/VerticalCurvedList"/>
    <dgm:cxn modelId="{8C2005F4-F3A0-47ED-B6AC-A0986E94AEBC}" type="presParOf" srcId="{E71FBC44-5B84-4635-AB49-C5691CF606A6}" destId="{05B2EA5A-0A0B-4C0F-A8E4-482B448C2C74}" srcOrd="6" destOrd="0" presId="urn:microsoft.com/office/officeart/2008/layout/VerticalCurvedList"/>
    <dgm:cxn modelId="{A156549E-07CD-47EB-840F-2E5B2C70A915}" type="presParOf" srcId="{05B2EA5A-0A0B-4C0F-A8E4-482B448C2C74}" destId="{E69F6C4C-B70F-43EC-997F-442A2DCD9652}" srcOrd="0" destOrd="0" presId="urn:microsoft.com/office/officeart/2008/layout/VerticalCurvedList"/>
    <dgm:cxn modelId="{48FD987B-4AD2-472C-AC19-7BEED05D8BCB}" type="presParOf" srcId="{E71FBC44-5B84-4635-AB49-C5691CF606A6}" destId="{F1A77A98-C056-4C94-AAAA-085724BCCFA7}" srcOrd="7" destOrd="0" presId="urn:microsoft.com/office/officeart/2008/layout/VerticalCurvedList"/>
    <dgm:cxn modelId="{8BDD9E84-0E94-4BFF-A445-2BF21167D375}" type="presParOf" srcId="{E71FBC44-5B84-4635-AB49-C5691CF606A6}" destId="{8CA85A53-049C-4608-9E46-FC2BE1B1A451}" srcOrd="8" destOrd="0" presId="urn:microsoft.com/office/officeart/2008/layout/VerticalCurvedList"/>
    <dgm:cxn modelId="{54ECF87E-92A3-4CBF-BFC1-BC2F5A08241F}" type="presParOf" srcId="{8CA85A53-049C-4608-9E46-FC2BE1B1A451}" destId="{2BC7BD0A-650B-42E8-899B-065889F4A25D}" srcOrd="0" destOrd="0" presId="urn:microsoft.com/office/officeart/2008/layout/VerticalCurvedList"/>
    <dgm:cxn modelId="{09555F82-61BF-4AD1-B5EA-EB3802FD643A}" type="presParOf" srcId="{E71FBC44-5B84-4635-AB49-C5691CF606A6}" destId="{039B388F-C082-4B3D-BDF5-570C6874B03D}" srcOrd="9" destOrd="0" presId="urn:microsoft.com/office/officeart/2008/layout/VerticalCurvedList"/>
    <dgm:cxn modelId="{ACD02B46-A0CB-4B6C-9F8E-B4ADB41051D6}" type="presParOf" srcId="{E71FBC44-5B84-4635-AB49-C5691CF606A6}" destId="{F87EB766-94BE-499C-BFB5-399A57B3BDEF}" srcOrd="10" destOrd="0" presId="urn:microsoft.com/office/officeart/2008/layout/VerticalCurvedList"/>
    <dgm:cxn modelId="{B187333D-4637-4B12-982C-E3B0F41D3E9E}" type="presParOf" srcId="{F87EB766-94BE-499C-BFB5-399A57B3BDEF}" destId="{BC59C54A-67F5-47AE-9AC0-3149B2F58E7B}" srcOrd="0" destOrd="0" presId="urn:microsoft.com/office/officeart/2008/layout/VerticalCurvedList"/>
    <dgm:cxn modelId="{D3BF2668-7852-4E4C-B3C4-FA7BA248CBF4}" type="presParOf" srcId="{E71FBC44-5B84-4635-AB49-C5691CF606A6}" destId="{DB3EB870-71CF-44C1-9B59-2164413F01CA}" srcOrd="11" destOrd="0" presId="urn:microsoft.com/office/officeart/2008/layout/VerticalCurvedList"/>
    <dgm:cxn modelId="{AFCB9F78-AC39-49A0-93AB-AF484A972853}" type="presParOf" srcId="{E71FBC44-5B84-4635-AB49-C5691CF606A6}" destId="{AC0E20B2-32B3-44B8-A19E-D3266C696234}" srcOrd="12" destOrd="0" presId="urn:microsoft.com/office/officeart/2008/layout/VerticalCurvedList"/>
    <dgm:cxn modelId="{D67EDD80-C748-43A2-91B8-171BAF5DB8DD}" type="presParOf" srcId="{AC0E20B2-32B3-44B8-A19E-D3266C696234}" destId="{18E36C54-3955-40DF-B5A1-8453BDB07FD6}" srcOrd="0" destOrd="0" presId="urn:microsoft.com/office/officeart/2008/layout/VerticalCurvedList"/>
    <dgm:cxn modelId="{AD50ED84-5456-46D8-B0A7-9310447DF0C5}" type="presParOf" srcId="{E71FBC44-5B84-4635-AB49-C5691CF606A6}" destId="{B42AD450-3A4D-4B11-AEB4-197408CBE176}" srcOrd="13" destOrd="0" presId="urn:microsoft.com/office/officeart/2008/layout/VerticalCurvedList"/>
    <dgm:cxn modelId="{8507FBD1-A87A-4909-AE1B-E2B9CE7FB620}" type="presParOf" srcId="{E71FBC44-5B84-4635-AB49-C5691CF606A6}" destId="{246CA330-D79A-418D-8E86-A112AF4EC387}" srcOrd="14" destOrd="0" presId="urn:microsoft.com/office/officeart/2008/layout/VerticalCurvedList"/>
    <dgm:cxn modelId="{C0EC75DE-53AD-43FD-AC3D-67922591D5E3}" type="presParOf" srcId="{246CA330-D79A-418D-8E86-A112AF4EC387}" destId="{2995E0FD-506B-4963-946E-F2D97E924C0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CEC8E-9174-4C7D-B544-BBD17FE54CB3}">
      <dsp:nvSpPr>
        <dsp:cNvPr id="0" name=""/>
        <dsp:cNvSpPr/>
      </dsp:nvSpPr>
      <dsp:spPr>
        <a:xfrm>
          <a:off x="-6186206" y="-762191"/>
          <a:ext cx="7369046" cy="7369046"/>
        </a:xfrm>
        <a:prstGeom prst="blockArc">
          <a:avLst>
            <a:gd name="adj1" fmla="val 18900000"/>
            <a:gd name="adj2" fmla="val 2700000"/>
            <a:gd name="adj3" fmla="val 293"/>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334F07-121B-40EE-9400-5E253723EAD5}">
      <dsp:nvSpPr>
        <dsp:cNvPr id="0" name=""/>
        <dsp:cNvSpPr/>
      </dsp:nvSpPr>
      <dsp:spPr>
        <a:xfrm>
          <a:off x="384063" y="248888"/>
          <a:ext cx="5487995" cy="49755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Data Collection	</a:t>
          </a:r>
        </a:p>
      </dsp:txBody>
      <dsp:txXfrm>
        <a:off x="384063" y="248888"/>
        <a:ext cx="5487995" cy="497557"/>
      </dsp:txXfrm>
    </dsp:sp>
    <dsp:sp modelId="{C69DE25E-0FEB-4762-8745-9E19317BA790}">
      <dsp:nvSpPr>
        <dsp:cNvPr id="0" name=""/>
        <dsp:cNvSpPr/>
      </dsp:nvSpPr>
      <dsp:spPr>
        <a:xfrm>
          <a:off x="73089" y="186693"/>
          <a:ext cx="621947" cy="621947"/>
        </a:xfrm>
        <a:prstGeom prst="ellipse">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E9ACDEA-2479-43A3-BC50-5E8DC199105E}">
      <dsp:nvSpPr>
        <dsp:cNvPr id="0" name=""/>
        <dsp:cNvSpPr/>
      </dsp:nvSpPr>
      <dsp:spPr>
        <a:xfrm>
          <a:off x="834646" y="995662"/>
          <a:ext cx="5037411" cy="497557"/>
        </a:xfrm>
        <a:prstGeom prst="rect">
          <a:avLst/>
        </a:prstGeom>
        <a:solidFill>
          <a:schemeClr val="accent2">
            <a:hueOff val="-242561"/>
            <a:satOff val="-13988"/>
            <a:lumOff val="14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Data</a:t>
          </a:r>
          <a:r>
            <a:rPr lang="en-US" sz="2600" kern="1200" baseline="0" dirty="0">
              <a:solidFill>
                <a:schemeClr val="tx1"/>
              </a:solidFill>
            </a:rPr>
            <a:t> Cleaning</a:t>
          </a:r>
          <a:endParaRPr lang="en-US" sz="2600" kern="1200" dirty="0">
            <a:solidFill>
              <a:schemeClr val="tx1"/>
            </a:solidFill>
          </a:endParaRPr>
        </a:p>
      </dsp:txBody>
      <dsp:txXfrm>
        <a:off x="834646" y="995662"/>
        <a:ext cx="5037411" cy="497557"/>
      </dsp:txXfrm>
    </dsp:sp>
    <dsp:sp modelId="{2735700C-DFC4-47C9-BFDA-A56DEE3AEDB8}">
      <dsp:nvSpPr>
        <dsp:cNvPr id="0" name=""/>
        <dsp:cNvSpPr/>
      </dsp:nvSpPr>
      <dsp:spPr>
        <a:xfrm>
          <a:off x="523672" y="933468"/>
          <a:ext cx="621947" cy="621947"/>
        </a:xfrm>
        <a:prstGeom prst="ellipse">
          <a:avLst/>
        </a:prstGeom>
        <a:solidFill>
          <a:schemeClr val="lt1">
            <a:hueOff val="0"/>
            <a:satOff val="0"/>
            <a:lumOff val="0"/>
            <a:alphaOff val="0"/>
          </a:schemeClr>
        </a:solidFill>
        <a:ln w="10795" cap="flat" cmpd="sng" algn="ctr">
          <a:solidFill>
            <a:schemeClr val="accent2">
              <a:hueOff val="-242561"/>
              <a:satOff val="-13988"/>
              <a:lumOff val="1438"/>
              <a:alphaOff val="0"/>
            </a:schemeClr>
          </a:solidFill>
          <a:prstDash val="solid"/>
        </a:ln>
        <a:effectLst/>
      </dsp:spPr>
      <dsp:style>
        <a:lnRef idx="2">
          <a:scrgbClr r="0" g="0" b="0"/>
        </a:lnRef>
        <a:fillRef idx="1">
          <a:scrgbClr r="0" g="0" b="0"/>
        </a:fillRef>
        <a:effectRef idx="0">
          <a:scrgbClr r="0" g="0" b="0"/>
        </a:effectRef>
        <a:fontRef idx="minor"/>
      </dsp:style>
    </dsp:sp>
    <dsp:sp modelId="{602E4294-5230-4DC9-A478-6B826AA3E572}">
      <dsp:nvSpPr>
        <dsp:cNvPr id="0" name=""/>
        <dsp:cNvSpPr/>
      </dsp:nvSpPr>
      <dsp:spPr>
        <a:xfrm>
          <a:off x="1081563" y="1741889"/>
          <a:ext cx="4790494" cy="497557"/>
        </a:xfrm>
        <a:prstGeom prst="rect">
          <a:avLst/>
        </a:prstGeom>
        <a:solidFill>
          <a:schemeClr val="accent2">
            <a:hueOff val="-485121"/>
            <a:satOff val="-27976"/>
            <a:lumOff val="28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Exploratory Data Analysis</a:t>
          </a:r>
        </a:p>
      </dsp:txBody>
      <dsp:txXfrm>
        <a:off x="1081563" y="1741889"/>
        <a:ext cx="4790494" cy="497557"/>
      </dsp:txXfrm>
    </dsp:sp>
    <dsp:sp modelId="{E69F6C4C-B70F-43EC-997F-442A2DCD9652}">
      <dsp:nvSpPr>
        <dsp:cNvPr id="0" name=""/>
        <dsp:cNvSpPr/>
      </dsp:nvSpPr>
      <dsp:spPr>
        <a:xfrm>
          <a:off x="770590" y="1679695"/>
          <a:ext cx="621947" cy="621947"/>
        </a:xfrm>
        <a:prstGeom prst="ellipse">
          <a:avLst/>
        </a:prstGeom>
        <a:solidFill>
          <a:schemeClr val="lt1">
            <a:hueOff val="0"/>
            <a:satOff val="0"/>
            <a:lumOff val="0"/>
            <a:alphaOff val="0"/>
          </a:schemeClr>
        </a:solidFill>
        <a:ln w="10795" cap="flat" cmpd="sng" algn="ctr">
          <a:solidFill>
            <a:schemeClr val="accent2">
              <a:hueOff val="-485121"/>
              <a:satOff val="-27976"/>
              <a:lumOff val="2876"/>
              <a:alphaOff val="0"/>
            </a:schemeClr>
          </a:solidFill>
          <a:prstDash val="solid"/>
        </a:ln>
        <a:effectLst/>
      </dsp:spPr>
      <dsp:style>
        <a:lnRef idx="2">
          <a:scrgbClr r="0" g="0" b="0"/>
        </a:lnRef>
        <a:fillRef idx="1">
          <a:scrgbClr r="0" g="0" b="0"/>
        </a:fillRef>
        <a:effectRef idx="0">
          <a:scrgbClr r="0" g="0" b="0"/>
        </a:effectRef>
        <a:fontRef idx="minor"/>
      </dsp:style>
    </dsp:sp>
    <dsp:sp modelId="{F1A77A98-C056-4C94-AAAA-085724BCCFA7}">
      <dsp:nvSpPr>
        <dsp:cNvPr id="0" name=""/>
        <dsp:cNvSpPr/>
      </dsp:nvSpPr>
      <dsp:spPr>
        <a:xfrm>
          <a:off x="1160402" y="2488664"/>
          <a:ext cx="4711656" cy="497557"/>
        </a:xfrm>
        <a:prstGeom prst="rect">
          <a:avLst/>
        </a:prstGeom>
        <a:solidFill>
          <a:schemeClr val="accent2">
            <a:hueOff val="-727682"/>
            <a:satOff val="-41964"/>
            <a:lumOff val="43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Normality Testing</a:t>
          </a:r>
        </a:p>
      </dsp:txBody>
      <dsp:txXfrm>
        <a:off x="1160402" y="2488664"/>
        <a:ext cx="4711656" cy="497557"/>
      </dsp:txXfrm>
    </dsp:sp>
    <dsp:sp modelId="{2BC7BD0A-650B-42E8-899B-065889F4A25D}">
      <dsp:nvSpPr>
        <dsp:cNvPr id="0" name=""/>
        <dsp:cNvSpPr/>
      </dsp:nvSpPr>
      <dsp:spPr>
        <a:xfrm>
          <a:off x="849428" y="2426469"/>
          <a:ext cx="621947" cy="621947"/>
        </a:xfrm>
        <a:prstGeom prst="ellipse">
          <a:avLst/>
        </a:prstGeom>
        <a:solidFill>
          <a:schemeClr val="lt1">
            <a:hueOff val="0"/>
            <a:satOff val="0"/>
            <a:lumOff val="0"/>
            <a:alphaOff val="0"/>
          </a:schemeClr>
        </a:solidFill>
        <a:ln w="10795" cap="flat" cmpd="sng" algn="ctr">
          <a:solidFill>
            <a:schemeClr val="accent2">
              <a:hueOff val="-727682"/>
              <a:satOff val="-41964"/>
              <a:lumOff val="4314"/>
              <a:alphaOff val="0"/>
            </a:schemeClr>
          </a:solidFill>
          <a:prstDash val="solid"/>
        </a:ln>
        <a:effectLst/>
      </dsp:spPr>
      <dsp:style>
        <a:lnRef idx="2">
          <a:scrgbClr r="0" g="0" b="0"/>
        </a:lnRef>
        <a:fillRef idx="1">
          <a:scrgbClr r="0" g="0" b="0"/>
        </a:fillRef>
        <a:effectRef idx="0">
          <a:scrgbClr r="0" g="0" b="0"/>
        </a:effectRef>
        <a:fontRef idx="minor"/>
      </dsp:style>
    </dsp:sp>
    <dsp:sp modelId="{039B388F-C082-4B3D-BDF5-570C6874B03D}">
      <dsp:nvSpPr>
        <dsp:cNvPr id="0" name=""/>
        <dsp:cNvSpPr/>
      </dsp:nvSpPr>
      <dsp:spPr>
        <a:xfrm>
          <a:off x="1081563" y="3235438"/>
          <a:ext cx="4790494" cy="497557"/>
        </a:xfrm>
        <a:prstGeom prst="rect">
          <a:avLst/>
        </a:prstGeom>
        <a:solidFill>
          <a:schemeClr val="accent2">
            <a:hueOff val="-970242"/>
            <a:satOff val="-55952"/>
            <a:lumOff val="575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Data Visualization</a:t>
          </a:r>
        </a:p>
      </dsp:txBody>
      <dsp:txXfrm>
        <a:off x="1081563" y="3235438"/>
        <a:ext cx="4790494" cy="497557"/>
      </dsp:txXfrm>
    </dsp:sp>
    <dsp:sp modelId="{BC59C54A-67F5-47AE-9AC0-3149B2F58E7B}">
      <dsp:nvSpPr>
        <dsp:cNvPr id="0" name=""/>
        <dsp:cNvSpPr/>
      </dsp:nvSpPr>
      <dsp:spPr>
        <a:xfrm>
          <a:off x="770590" y="3173243"/>
          <a:ext cx="621947" cy="621947"/>
        </a:xfrm>
        <a:prstGeom prst="ellipse">
          <a:avLst/>
        </a:prstGeom>
        <a:solidFill>
          <a:schemeClr val="lt1">
            <a:hueOff val="0"/>
            <a:satOff val="0"/>
            <a:lumOff val="0"/>
            <a:alphaOff val="0"/>
          </a:schemeClr>
        </a:solidFill>
        <a:ln w="10795" cap="flat" cmpd="sng" algn="ctr">
          <a:solidFill>
            <a:schemeClr val="accent2">
              <a:hueOff val="-970242"/>
              <a:satOff val="-55952"/>
              <a:lumOff val="5752"/>
              <a:alphaOff val="0"/>
            </a:schemeClr>
          </a:solidFill>
          <a:prstDash val="solid"/>
        </a:ln>
        <a:effectLst/>
      </dsp:spPr>
      <dsp:style>
        <a:lnRef idx="2">
          <a:scrgbClr r="0" g="0" b="0"/>
        </a:lnRef>
        <a:fillRef idx="1">
          <a:scrgbClr r="0" g="0" b="0"/>
        </a:fillRef>
        <a:effectRef idx="0">
          <a:scrgbClr r="0" g="0" b="0"/>
        </a:effectRef>
        <a:fontRef idx="minor"/>
      </dsp:style>
    </dsp:sp>
    <dsp:sp modelId="{DB3EB870-71CF-44C1-9B59-2164413F01CA}">
      <dsp:nvSpPr>
        <dsp:cNvPr id="0" name=""/>
        <dsp:cNvSpPr/>
      </dsp:nvSpPr>
      <dsp:spPr>
        <a:xfrm>
          <a:off x="834646" y="3981665"/>
          <a:ext cx="5037411" cy="497557"/>
        </a:xfrm>
        <a:prstGeom prst="rect">
          <a:avLst/>
        </a:prstGeom>
        <a:solidFill>
          <a:schemeClr val="accent2">
            <a:hueOff val="-1212803"/>
            <a:satOff val="-69940"/>
            <a:lumOff val="7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chemeClr val="tx1"/>
              </a:solidFill>
            </a:rPr>
            <a:t>Statistical Modeling</a:t>
          </a:r>
        </a:p>
      </dsp:txBody>
      <dsp:txXfrm>
        <a:off x="834646" y="3981665"/>
        <a:ext cx="5037411" cy="497557"/>
      </dsp:txXfrm>
    </dsp:sp>
    <dsp:sp modelId="{18E36C54-3955-40DF-B5A1-8453BDB07FD6}">
      <dsp:nvSpPr>
        <dsp:cNvPr id="0" name=""/>
        <dsp:cNvSpPr/>
      </dsp:nvSpPr>
      <dsp:spPr>
        <a:xfrm>
          <a:off x="523672" y="3919470"/>
          <a:ext cx="621947" cy="621947"/>
        </a:xfrm>
        <a:prstGeom prst="ellipse">
          <a:avLst/>
        </a:prstGeom>
        <a:solidFill>
          <a:schemeClr val="lt1">
            <a:hueOff val="0"/>
            <a:satOff val="0"/>
            <a:lumOff val="0"/>
            <a:alphaOff val="0"/>
          </a:schemeClr>
        </a:solidFill>
        <a:ln w="10795" cap="flat" cmpd="sng" algn="ctr">
          <a:solidFill>
            <a:schemeClr val="accent2">
              <a:hueOff val="-1212803"/>
              <a:satOff val="-69940"/>
              <a:lumOff val="7190"/>
              <a:alphaOff val="0"/>
            </a:schemeClr>
          </a:solidFill>
          <a:prstDash val="solid"/>
        </a:ln>
        <a:effectLst/>
      </dsp:spPr>
      <dsp:style>
        <a:lnRef idx="2">
          <a:scrgbClr r="0" g="0" b="0"/>
        </a:lnRef>
        <a:fillRef idx="1">
          <a:scrgbClr r="0" g="0" b="0"/>
        </a:fillRef>
        <a:effectRef idx="0">
          <a:scrgbClr r="0" g="0" b="0"/>
        </a:effectRef>
        <a:fontRef idx="minor"/>
      </dsp:style>
    </dsp:sp>
    <dsp:sp modelId="{B42AD450-3A4D-4B11-AEB4-197408CBE176}">
      <dsp:nvSpPr>
        <dsp:cNvPr id="0" name=""/>
        <dsp:cNvSpPr/>
      </dsp:nvSpPr>
      <dsp:spPr>
        <a:xfrm>
          <a:off x="384063" y="4728440"/>
          <a:ext cx="5487995" cy="497557"/>
        </a:xfrm>
        <a:prstGeom prst="rect">
          <a:avLst/>
        </a:prstGeom>
        <a:solidFill>
          <a:schemeClr val="accent2">
            <a:hueOff val="-1455363"/>
            <a:satOff val="-83928"/>
            <a:lumOff val="86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9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Model Refinement and Diagnostics</a:t>
          </a:r>
        </a:p>
      </dsp:txBody>
      <dsp:txXfrm>
        <a:off x="384063" y="4728440"/>
        <a:ext cx="5487995" cy="497557"/>
      </dsp:txXfrm>
    </dsp:sp>
    <dsp:sp modelId="{2995E0FD-506B-4963-946E-F2D97E924C00}">
      <dsp:nvSpPr>
        <dsp:cNvPr id="0" name=""/>
        <dsp:cNvSpPr/>
      </dsp:nvSpPr>
      <dsp:spPr>
        <a:xfrm>
          <a:off x="73089" y="4666245"/>
          <a:ext cx="621947" cy="621947"/>
        </a:xfrm>
        <a:prstGeom prst="ellipse">
          <a:avLst/>
        </a:prstGeom>
        <a:solidFill>
          <a:schemeClr val="lt1">
            <a:hueOff val="0"/>
            <a:satOff val="0"/>
            <a:lumOff val="0"/>
            <a:alphaOff val="0"/>
          </a:schemeClr>
        </a:solidFill>
        <a:ln w="10795"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4/13/2025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4/13/2025</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281528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predictors and response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E6AD9-2270-FE4F-A95A-1B5A81114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17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81260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409427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460" y="0"/>
            <a:ext cx="12192127" cy="6858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1" dirty="0"/>
          </a:p>
        </p:txBody>
      </p:sp>
      <p:sp>
        <p:nvSpPr>
          <p:cNvPr id="8" name="map" descr="Map of North America"/>
          <p:cNvSpPr>
            <a:spLocks noEditPoints="1"/>
          </p:cNvSpPr>
          <p:nvPr/>
        </p:nvSpPr>
        <p:spPr bwMode="auto">
          <a:xfrm>
            <a:off x="4474740" y="3175"/>
            <a:ext cx="771726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8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64" tIns="45732" rIns="91464" bIns="45732" numCol="1" anchor="t" anchorCtr="0" compatLnSpc="1">
            <a:prstTxWarp prst="textNoShape">
              <a:avLst/>
            </a:prstTxWarp>
          </a:bodyPr>
          <a:lstStyle/>
          <a:p>
            <a:endParaRPr sz="1801" dirty="0"/>
          </a:p>
        </p:txBody>
      </p:sp>
      <p:sp>
        <p:nvSpPr>
          <p:cNvPr id="2" name="Title 1"/>
          <p:cNvSpPr>
            <a:spLocks noGrp="1"/>
          </p:cNvSpPr>
          <p:nvPr>
            <p:ph type="ctrTitle"/>
          </p:nvPr>
        </p:nvSpPr>
        <p:spPr>
          <a:xfrm>
            <a:off x="1217930" y="1828800"/>
            <a:ext cx="9756141" cy="3048001"/>
          </a:xfrm>
        </p:spPr>
        <p:txBody>
          <a:bodyPr>
            <a:normAutofit/>
          </a:bodyPr>
          <a:lstStyle>
            <a:lvl1pPr>
              <a:defRPr sz="4401"/>
            </a:lvl1pPr>
          </a:lstStyle>
          <a:p>
            <a:r>
              <a:rPr lang="en-US"/>
              <a:t>Click to edit Master title style</a:t>
            </a:r>
            <a:endParaRPr/>
          </a:p>
        </p:txBody>
      </p:sp>
      <p:sp>
        <p:nvSpPr>
          <p:cNvPr id="3" name="Subtitle 2"/>
          <p:cNvSpPr>
            <a:spLocks noGrp="1"/>
          </p:cNvSpPr>
          <p:nvPr>
            <p:ph type="subTitle" idx="1"/>
          </p:nvPr>
        </p:nvSpPr>
        <p:spPr>
          <a:xfrm>
            <a:off x="1217931" y="5029200"/>
            <a:ext cx="7850644" cy="1143000"/>
          </a:xfrm>
        </p:spPr>
        <p:txBody>
          <a:bodyPr>
            <a:normAutofit/>
          </a:bodyPr>
          <a:lstStyle>
            <a:lvl1pPr marL="0" indent="0" algn="l">
              <a:spcBef>
                <a:spcPts val="0"/>
              </a:spcBef>
              <a:buNone/>
              <a:defRPr sz="2001">
                <a:solidFill>
                  <a:schemeClr val="accent2">
                    <a:lumMod val="50000"/>
                  </a:schemeClr>
                </a:solidFill>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669227481"/>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B9A365A1-D08F-4163-A48F-574F5A8B08BB}" type="datetime1">
              <a:rPr lang="en-US" smtClean="0"/>
              <a:t>4/13/2025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735751531"/>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0"/>
            <a:ext cx="213487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930" y="685800"/>
            <a:ext cx="7418070"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CC6BD15-6169-4F5B-A109-A869ED88167E}" type="datetime1">
              <a:rPr lang="en-US" smtClean="0"/>
              <a:t>4/13/2025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91958052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1" y="2404345"/>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1"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1"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1"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1"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936"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67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9" y="796700"/>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1"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7"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8"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1"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1"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2832"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704" userDrawn="1">
          <p15:clr>
            <a:srgbClr val="FBAE40"/>
          </p15:clr>
        </p15:guide>
        <p15:guide id="7" orient="horz" pos="360"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guide id="12" pos="295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5"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103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1"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1"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7" orient="horz" pos="360" userDrawn="1">
          <p15:clr>
            <a:srgbClr val="FBAE40"/>
          </p15:clr>
        </p15:guide>
        <p15:guide id="8" pos="1032" userDrawn="1">
          <p15:clr>
            <a:srgbClr val="FBAE40"/>
          </p15:clr>
        </p15:guide>
        <p15:guide id="9" pos="4848"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1"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3"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5"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103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5"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1" y="2627315"/>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655" userDrawn="1">
          <p15:clr>
            <a:srgbClr val="FBAE40"/>
          </p15:clr>
        </p15:guide>
        <p15:guide id="7" orient="horz" pos="360" userDrawn="1">
          <p15:clr>
            <a:srgbClr val="FBAE40"/>
          </p15:clr>
        </p15:guide>
        <p15:guide id="8" pos="1015" userDrawn="1">
          <p15:clr>
            <a:srgbClr val="FBAE40"/>
          </p15:clr>
        </p15:guide>
        <p15:guide id="9" pos="2167" userDrawn="1">
          <p15:clr>
            <a:srgbClr val="FBAE40"/>
          </p15:clr>
        </p15:guide>
        <p15:guide id="10" pos="6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1"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701"/>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5" pos="4632" userDrawn="1">
          <p15:clr>
            <a:srgbClr val="FBAE40"/>
          </p15:clr>
        </p15:guide>
        <p15:guide id="6" orient="horz" pos="1368" userDrawn="1">
          <p15:clr>
            <a:srgbClr val="FBAE40"/>
          </p15:clr>
        </p15:guide>
        <p15:guide id="7" orient="horz" pos="360" userDrawn="1">
          <p15:clr>
            <a:srgbClr val="FBAE40"/>
          </p15:clr>
        </p15:guide>
        <p15:guide id="9" pos="2760" userDrawn="1">
          <p15:clr>
            <a:srgbClr val="FBAE40"/>
          </p15:clr>
        </p15:guide>
        <p15:guide id="11" pos="7159" userDrawn="1">
          <p15:clr>
            <a:srgbClr val="FBAE40"/>
          </p15:clr>
        </p15:guide>
        <p15:guide id="12" pos="672" userDrawn="1">
          <p15:clr>
            <a:srgbClr val="FBAE40"/>
          </p15:clr>
        </p15:guide>
        <p15:guide id="14" orient="horz" pos="2448" userDrawn="1">
          <p15:clr>
            <a:srgbClr val="FBAE40"/>
          </p15:clr>
        </p15:guide>
        <p15:guide id="15" pos="705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1"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9"/>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8"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30"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1"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5"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8"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5" pos="4560" userDrawn="1">
          <p15:clr>
            <a:srgbClr val="FBAE40"/>
          </p15:clr>
        </p15:guide>
        <p15:guide id="7" orient="horz" pos="360"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AA94E6EE-E4C7-4C54-AA33-D24FC6441998}" type="datetime1">
              <a:rPr lang="en-US" smtClean="0"/>
              <a:t>4/13/2025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3399134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700"/>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800" y="2674936"/>
            <a:ext cx="502920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5029200"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1"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1"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799" indent="0">
              <a:buNone/>
              <a:defRPr sz="1000"/>
            </a:lvl5pPr>
          </a:lstStyle>
          <a:p>
            <a:pPr lvl="0"/>
            <a:r>
              <a:rPr lang="en-US" dirty="0"/>
              <a:t>Click to edit Master text styles</a:t>
            </a:r>
          </a:p>
        </p:txBody>
      </p:sp>
    </p:spTree>
    <p:extLst>
      <p:ext uri="{BB962C8B-B14F-4D97-AF65-F5344CB8AC3E}">
        <p14:creationId xmlns:p14="http://schemas.microsoft.com/office/powerpoint/2010/main" val="191104828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840" userDrawn="1">
          <p15:clr>
            <a:srgbClr val="FBAE40"/>
          </p15:clr>
        </p15:guide>
        <p15:guide id="2" pos="576" userDrawn="1">
          <p15:clr>
            <a:srgbClr val="FBAE40"/>
          </p15:clr>
        </p15:guide>
        <p15:guide id="3" orient="horz" pos="3744" userDrawn="1">
          <p15:clr>
            <a:srgbClr val="FBAE40"/>
          </p15:clr>
        </p15:guide>
        <p15:guide id="7" orient="horz" pos="360" userDrawn="1">
          <p15:clr>
            <a:srgbClr val="FBAE40"/>
          </p15:clr>
        </p15:guide>
        <p15:guide id="8" pos="1032" userDrawn="1">
          <p15:clr>
            <a:srgbClr val="FBAE40"/>
          </p15:clr>
        </p15:guide>
        <p15:guide id="9" pos="4848" userDrawn="1">
          <p15:clr>
            <a:srgbClr val="FBAE40"/>
          </p15:clr>
        </p15:guide>
        <p15:guide id="11" pos="7152" userDrawn="1">
          <p15:clr>
            <a:srgbClr val="FBAE40"/>
          </p15:clr>
        </p15:guide>
        <p15:guide id="12" pos="672" userDrawn="1">
          <p15:clr>
            <a:srgbClr val="FBAE40"/>
          </p15:clr>
        </p15:guide>
        <p15:guide id="13" pos="7056" userDrawn="1">
          <p15:clr>
            <a:srgbClr val="FBAE40"/>
          </p15:clr>
        </p15:guide>
        <p15:guide id="14" orient="horz" pos="24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5999" y="0"/>
            <a:ext cx="3657601"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1" y="2404345"/>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1"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1"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1"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1"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799"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extLst>
    <p:ext uri="{DCECCB84-F9BA-43D5-87BE-67443E8EF086}">
      <p15:sldGuideLst xmlns:p15="http://schemas.microsoft.com/office/powerpoint/2012/main">
        <p15:guide id="1" orient="horz" pos="936" userDrawn="1">
          <p15:clr>
            <a:srgbClr val="FBAE40"/>
          </p15:clr>
        </p15:guide>
        <p15:guide id="2" pos="576" userDrawn="1">
          <p15:clr>
            <a:srgbClr val="FBAE40"/>
          </p15:clr>
        </p15:guide>
        <p15:guide id="3" orient="horz" pos="3744" userDrawn="1">
          <p15:clr>
            <a:srgbClr val="FBAE40"/>
          </p15:clr>
        </p15:guide>
        <p15:guide id="4" pos="6864" userDrawn="1">
          <p15:clr>
            <a:srgbClr val="FBAE40"/>
          </p15:clr>
        </p15:guide>
        <p15:guide id="5" pos="4560" userDrawn="1">
          <p15:clr>
            <a:srgbClr val="FBAE40"/>
          </p15:clr>
        </p15:guide>
        <p15:guide id="6" orient="horz" pos="1512" userDrawn="1">
          <p15:clr>
            <a:srgbClr val="FBAE40"/>
          </p15:clr>
        </p15:guide>
        <p15:guide id="7" orient="horz" pos="360" userDrawn="1">
          <p15:clr>
            <a:srgbClr val="FBAE40"/>
          </p15:clr>
        </p15:guide>
        <p15:guide id="8" pos="672" userDrawn="1">
          <p15:clr>
            <a:srgbClr val="FBAE40"/>
          </p15:clr>
        </p15:guide>
        <p15:guide id="9" pos="3720" userDrawn="1">
          <p15:clr>
            <a:srgbClr val="FBAE40"/>
          </p15:clr>
        </p15:guide>
        <p15:guide id="10" pos="6360" userDrawn="1">
          <p15:clr>
            <a:srgbClr val="FBAE40"/>
          </p15:clr>
        </p15:guide>
        <p15:guide id="11" pos="71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46350224"/>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774034"/>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7694961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5145619"/>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846022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68132164"/>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931" y="3429001"/>
            <a:ext cx="9756141" cy="2362199"/>
          </a:xfrm>
        </p:spPr>
        <p:txBody>
          <a:bodyPr anchor="b">
            <a:normAutofit/>
          </a:bodyPr>
          <a:lstStyle>
            <a:lvl1pPr algn="l">
              <a:defRPr sz="4401" b="0" cap="all"/>
            </a:lvl1pPr>
          </a:lstStyle>
          <a:p>
            <a:r>
              <a:rPr lang="en-US"/>
              <a:t>Click to edit Master title style</a:t>
            </a:r>
            <a:endParaRPr/>
          </a:p>
        </p:txBody>
      </p:sp>
      <p:sp>
        <p:nvSpPr>
          <p:cNvPr id="3" name="Text Placeholder 2"/>
          <p:cNvSpPr>
            <a:spLocks noGrp="1"/>
          </p:cNvSpPr>
          <p:nvPr>
            <p:ph type="body" idx="1"/>
          </p:nvPr>
        </p:nvSpPr>
        <p:spPr>
          <a:xfrm>
            <a:off x="1213466" y="685802"/>
            <a:ext cx="7855109" cy="1142999"/>
          </a:xfrm>
        </p:spPr>
        <p:txBody>
          <a:bodyPr anchor="t"/>
          <a:lstStyle>
            <a:lvl1pPr marL="0" indent="0">
              <a:spcBef>
                <a:spcPts val="0"/>
              </a:spcBef>
              <a:buNone/>
              <a:defRPr sz="2001">
                <a:solidFill>
                  <a:schemeClr val="tx2"/>
                </a:solidFill>
              </a:defRPr>
            </a:lvl1pPr>
            <a:lvl2pPr marL="457337" indent="0">
              <a:buNone/>
              <a:defRPr sz="1801">
                <a:solidFill>
                  <a:schemeClr val="tx1">
                    <a:tint val="75000"/>
                  </a:schemeClr>
                </a:solidFill>
              </a:defRPr>
            </a:lvl2pPr>
            <a:lvl3pPr marL="914674" indent="0">
              <a:buNone/>
              <a:defRPr sz="1600">
                <a:solidFill>
                  <a:schemeClr val="tx1">
                    <a:tint val="75000"/>
                  </a:schemeClr>
                </a:solidFill>
              </a:defRPr>
            </a:lvl3pPr>
            <a:lvl4pPr marL="1372011" indent="0">
              <a:buNone/>
              <a:defRPr sz="1400">
                <a:solidFill>
                  <a:schemeClr val="tx1">
                    <a:tint val="75000"/>
                  </a:schemeClr>
                </a:solidFill>
              </a:defRPr>
            </a:lvl4pPr>
            <a:lvl5pPr marL="1829349" indent="0">
              <a:buNone/>
              <a:defRPr sz="1400">
                <a:solidFill>
                  <a:schemeClr val="tx1">
                    <a:tint val="75000"/>
                  </a:schemeClr>
                </a:solidFill>
              </a:defRPr>
            </a:lvl5pPr>
            <a:lvl6pPr marL="2286686" indent="0">
              <a:buNone/>
              <a:defRPr sz="1400">
                <a:solidFill>
                  <a:schemeClr val="tx1">
                    <a:tint val="75000"/>
                  </a:schemeClr>
                </a:solidFill>
              </a:defRPr>
            </a:lvl6pPr>
            <a:lvl7pPr marL="2744023" indent="0">
              <a:buNone/>
              <a:defRPr sz="1400">
                <a:solidFill>
                  <a:schemeClr val="tx1">
                    <a:tint val="75000"/>
                  </a:schemeClr>
                </a:solidFill>
              </a:defRPr>
            </a:lvl7pPr>
            <a:lvl8pPr marL="3201360" indent="0">
              <a:buNone/>
              <a:defRPr sz="1400">
                <a:solidFill>
                  <a:schemeClr val="tx1">
                    <a:tint val="75000"/>
                  </a:schemeClr>
                </a:solidFill>
              </a:defRPr>
            </a:lvl8pPr>
            <a:lvl9pPr marL="3658697"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16C845AF-672B-488A-881E-6E27F6156EAB}" type="datetime1">
              <a:rPr lang="en-US" smtClean="0"/>
              <a:t>4/13/2025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2682268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30498269"/>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7368704"/>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6380113"/>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37021887"/>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53644205"/>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233600" y="1828800"/>
            <a:ext cx="4709961" cy="4343400"/>
          </a:xfrm>
        </p:spPr>
        <p:txBody>
          <a:bodyPr>
            <a:normAutofit/>
          </a:bodyPr>
          <a:lstStyle>
            <a:lvl1pPr>
              <a:defRPr sz="2401"/>
            </a:lvl1pPr>
            <a:lvl2pPr>
              <a:defRPr sz="2001"/>
            </a:lvl2pPr>
            <a:lvl3pPr>
              <a:defRPr sz="1801"/>
            </a:lvl3pPr>
            <a:lvl4pPr>
              <a:defRPr sz="1600"/>
            </a:lvl4pPr>
            <a:lvl5pPr>
              <a:defRPr sz="1600"/>
            </a:lvl5pPr>
            <a:lvl6pPr>
              <a:defRPr sz="1600"/>
            </a:lvl6pPr>
            <a:lvl7pPr>
              <a:defRPr sz="1600" baseline="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64110" y="1828800"/>
            <a:ext cx="4709961" cy="4343400"/>
          </a:xfrm>
        </p:spPr>
        <p:txBody>
          <a:bodyPr>
            <a:normAutofit/>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9AA4940-7F04-44EE-9ED5-BEC598359599}" type="datetime1">
              <a:rPr lang="en-US" smtClean="0"/>
              <a:t>4/13/2025</a:t>
            </a:fld>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dirty="0"/>
          </a:p>
        </p:txBody>
      </p:sp>
    </p:spTree>
    <p:extLst>
      <p:ext uri="{BB962C8B-B14F-4D97-AF65-F5344CB8AC3E}">
        <p14:creationId xmlns:p14="http://schemas.microsoft.com/office/powerpoint/2010/main" val="284344178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931" y="274638"/>
            <a:ext cx="9756141"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931" y="1828800"/>
            <a:ext cx="4710387" cy="838201"/>
          </a:xfrm>
        </p:spPr>
        <p:txBody>
          <a:bodyPr anchor="ctr"/>
          <a:lstStyle>
            <a:lvl1pPr marL="0" indent="0">
              <a:spcBef>
                <a:spcPts val="0"/>
              </a:spcBef>
              <a:buNone/>
              <a:defRPr sz="2401" b="0" cap="all" baseline="0">
                <a:solidFill>
                  <a:schemeClr val="accent2">
                    <a:lumMod val="50000"/>
                  </a:schemeClr>
                </a:solidFill>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931" y="2743201"/>
            <a:ext cx="4710387" cy="3428999"/>
          </a:xfrm>
        </p:spPr>
        <p:txBody>
          <a:bodyPr>
            <a:normAutofit/>
          </a:bodyPr>
          <a:lstStyle>
            <a:lvl1pPr>
              <a:defRPr sz="2001"/>
            </a:lvl1pPr>
            <a:lvl2pPr>
              <a:defRPr sz="1801"/>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3685" y="1828800"/>
            <a:ext cx="4710387" cy="838201"/>
          </a:xfrm>
        </p:spPr>
        <p:txBody>
          <a:bodyPr anchor="ctr"/>
          <a:lstStyle>
            <a:lvl1pPr marL="0" indent="0">
              <a:spcBef>
                <a:spcPts val="0"/>
              </a:spcBef>
              <a:buNone/>
              <a:defRPr sz="2401" b="0" cap="all" baseline="0">
                <a:solidFill>
                  <a:schemeClr val="accent2">
                    <a:lumMod val="50000"/>
                  </a:schemeClr>
                </a:solidFill>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3685" y="2743201"/>
            <a:ext cx="4710387" cy="3428999"/>
          </a:xfrm>
        </p:spPr>
        <p:txBody>
          <a:bodyPr>
            <a:normAutofit/>
          </a:bodyPr>
          <a:lstStyle>
            <a:lvl1pPr>
              <a:defRPr sz="2001"/>
            </a:lvl1pPr>
            <a:lvl2pPr>
              <a:defRPr sz="1801"/>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9AF4528F-0F96-4C65-B8AF-D2A1168FCCB5}" type="datetime1">
              <a:rPr lang="en-US" smtClean="0"/>
              <a:t>4/13/2025</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686155317"/>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C55FFCA8-949B-4C4B-88E3-D1A67566DDFC}" type="datetime1">
              <a:rPr lang="en-US" smtClean="0"/>
              <a:t>4/13/2025</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416132675"/>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5E76CA00-3225-4FE5-8887-17546E635ED0}" type="datetime1">
              <a:rPr lang="en-US" smtClean="0"/>
              <a:t>4/13/2025</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13286861"/>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1"/>
          </a:p>
        </p:txBody>
      </p:sp>
      <p:sp>
        <p:nvSpPr>
          <p:cNvPr id="2" name="Title 1"/>
          <p:cNvSpPr>
            <a:spLocks noGrp="1"/>
          </p:cNvSpPr>
          <p:nvPr>
            <p:ph type="title"/>
          </p:nvPr>
        </p:nvSpPr>
        <p:spPr>
          <a:xfrm>
            <a:off x="684391" y="685800"/>
            <a:ext cx="3887212" cy="3200400"/>
          </a:xfrm>
        </p:spPr>
        <p:txBody>
          <a:bodyPr anchor="b">
            <a:noAutofit/>
          </a:bodyPr>
          <a:lstStyle>
            <a:lvl1pPr algn="l">
              <a:defRPr sz="4001" b="0"/>
            </a:lvl1pPr>
          </a:lstStyle>
          <a:p>
            <a:r>
              <a:rPr lang="en-US"/>
              <a:t>Click to edit Master title style</a:t>
            </a:r>
            <a:endParaRPr/>
          </a:p>
        </p:txBody>
      </p:sp>
      <p:sp>
        <p:nvSpPr>
          <p:cNvPr id="3" name="Content Placeholder 2"/>
          <p:cNvSpPr>
            <a:spLocks noGrp="1"/>
          </p:cNvSpPr>
          <p:nvPr>
            <p:ph idx="1" hasCustomPrompt="1"/>
          </p:nvPr>
        </p:nvSpPr>
        <p:spPr>
          <a:xfrm>
            <a:off x="5867342" y="685800"/>
            <a:ext cx="5640269" cy="5486400"/>
          </a:xfrm>
        </p:spPr>
        <p:txBody>
          <a:bodyPr>
            <a:normAutofit/>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684391" y="4038600"/>
            <a:ext cx="3887212" cy="2133600"/>
          </a:xfrm>
        </p:spPr>
        <p:txBody>
          <a:bodyPr>
            <a:normAutofit/>
          </a:bodyPr>
          <a:lstStyle>
            <a:lvl1pPr marL="0" indent="0">
              <a:spcBef>
                <a:spcPts val="0"/>
              </a:spcBef>
              <a:buNone/>
              <a:defRPr sz="1801"/>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5264F72E-C84C-4385-A47E-E3DFFC7623FA}" type="datetime1">
              <a:rPr lang="en-US" smtClean="0"/>
              <a:t>4/13/2025</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1959514"/>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1"/>
          </a:p>
        </p:txBody>
      </p:sp>
      <p:sp>
        <p:nvSpPr>
          <p:cNvPr id="2" name="Title 1"/>
          <p:cNvSpPr>
            <a:spLocks noGrp="1"/>
          </p:cNvSpPr>
          <p:nvPr>
            <p:ph type="title"/>
          </p:nvPr>
        </p:nvSpPr>
        <p:spPr>
          <a:xfrm>
            <a:off x="684391" y="685800"/>
            <a:ext cx="3887212" cy="3200400"/>
          </a:xfrm>
        </p:spPr>
        <p:txBody>
          <a:bodyPr anchor="b">
            <a:noAutofit/>
          </a:bodyPr>
          <a:lstStyle>
            <a:lvl1pPr algn="l">
              <a:defRPr sz="4001"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7341" y="685800"/>
            <a:ext cx="5640269"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1"/>
            </a:lvl1pPr>
            <a:lvl2pPr marL="457337" indent="0">
              <a:buNone/>
              <a:defRPr sz="2801"/>
            </a:lvl2pPr>
            <a:lvl3pPr marL="914674" indent="0">
              <a:buNone/>
              <a:defRPr sz="2401"/>
            </a:lvl3pPr>
            <a:lvl4pPr marL="1372011" indent="0">
              <a:buNone/>
              <a:defRPr sz="2001"/>
            </a:lvl4pPr>
            <a:lvl5pPr marL="1829349" indent="0">
              <a:buNone/>
              <a:defRPr sz="2001"/>
            </a:lvl5pPr>
            <a:lvl6pPr marL="2286686" indent="0">
              <a:buNone/>
              <a:defRPr sz="2001"/>
            </a:lvl6pPr>
            <a:lvl7pPr marL="2744023" indent="0">
              <a:buNone/>
              <a:defRPr sz="2001"/>
            </a:lvl7pPr>
            <a:lvl8pPr marL="3201360" indent="0">
              <a:buNone/>
              <a:defRPr sz="2001"/>
            </a:lvl8pPr>
            <a:lvl9pPr marL="3658697" indent="0">
              <a:buNone/>
              <a:defRPr sz="2001"/>
            </a:lvl9pPr>
          </a:lstStyle>
          <a:p>
            <a:r>
              <a:rPr lang="en-US"/>
              <a:t>Click icon to add picture</a:t>
            </a:r>
            <a:endParaRPr dirty="0"/>
          </a:p>
        </p:txBody>
      </p:sp>
      <p:sp>
        <p:nvSpPr>
          <p:cNvPr id="4" name="Text Placeholder 3"/>
          <p:cNvSpPr>
            <a:spLocks noGrp="1"/>
          </p:cNvSpPr>
          <p:nvPr>
            <p:ph type="body" sz="half" idx="2"/>
          </p:nvPr>
        </p:nvSpPr>
        <p:spPr>
          <a:xfrm>
            <a:off x="684391" y="4038601"/>
            <a:ext cx="3887212" cy="2133600"/>
          </a:xfrm>
        </p:spPr>
        <p:txBody>
          <a:bodyPr>
            <a:normAutofit/>
          </a:bodyPr>
          <a:lstStyle>
            <a:lvl1pPr marL="0" indent="0">
              <a:spcBef>
                <a:spcPts val="0"/>
              </a:spcBef>
              <a:buNone/>
              <a:defRPr sz="1801"/>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F7E3B2C8-FED9-4752-B8D0-935D959144BB}" type="datetime1">
              <a:rPr lang="en-US" smtClean="0"/>
              <a:t>4/13/2025</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1261504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flip="none" rotWithShape="1">
          <a:gsLst>
            <a:gs pos="10000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931" y="274638"/>
            <a:ext cx="9756141" cy="1325562"/>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17931" y="1828800"/>
            <a:ext cx="9756141"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9151" y="6448427"/>
            <a:ext cx="6639905"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3936" y="6448427"/>
            <a:ext cx="1396623" cy="180974"/>
          </a:xfrm>
          <a:prstGeom prst="rect">
            <a:avLst/>
          </a:prstGeom>
        </p:spPr>
        <p:txBody>
          <a:bodyPr vert="horz" lIns="91440" tIns="45720" rIns="91440" bIns="45720" rtlCol="0" anchor="ctr"/>
          <a:lstStyle>
            <a:lvl1pPr algn="r">
              <a:defRPr sz="1100">
                <a:solidFill>
                  <a:schemeClr val="tx1"/>
                </a:solidFill>
              </a:defRPr>
            </a:lvl1pPr>
          </a:lstStyle>
          <a:p>
            <a:fld id="{50B4CC2D-5841-49B5-B101-95A01E3776A5}" type="datetime1">
              <a:rPr lang="en-US" smtClean="0"/>
              <a:t>4/13/2025</a:t>
            </a:fld>
            <a:endParaRPr lang="en-US"/>
          </a:p>
        </p:txBody>
      </p:sp>
      <p:sp>
        <p:nvSpPr>
          <p:cNvPr id="6" name="Slide Number Placeholder 5"/>
          <p:cNvSpPr>
            <a:spLocks noGrp="1"/>
          </p:cNvSpPr>
          <p:nvPr>
            <p:ph type="sldNum" sz="quarter" idx="4"/>
          </p:nvPr>
        </p:nvSpPr>
        <p:spPr>
          <a:xfrm>
            <a:off x="9830772" y="6448427"/>
            <a:ext cx="1143299"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94936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xmlns:p14="http://schemas.microsoft.com/office/powerpoint/2010/main">
    <mc:Choice Requires="p14">
      <p:transition spd="slow" p14:dur="4750"/>
    </mc:Choice>
    <mc:Fallback xmlns="">
      <p:transition spd="slow"/>
    </mc:Fallback>
  </mc:AlternateContent>
  <p:hf sldNum="0" hdr="0" ftr="0" dt="0"/>
  <p:txStyles>
    <p:titleStyle>
      <a:lvl1pPr algn="l" defTabSz="914674" rtl="0" eaLnBrk="1" latinLnBrk="0" hangingPunct="1">
        <a:lnSpc>
          <a:spcPct val="90000"/>
        </a:lnSpc>
        <a:spcBef>
          <a:spcPct val="0"/>
        </a:spcBef>
        <a:buNone/>
        <a:defRPr sz="4001" kern="1200" cap="all" baseline="0">
          <a:solidFill>
            <a:schemeClr val="tx2"/>
          </a:solidFill>
          <a:latin typeface="+mj-lt"/>
          <a:ea typeface="+mj-ea"/>
          <a:cs typeface="+mj-cs"/>
        </a:defRPr>
      </a:lvl1pPr>
    </p:titleStyle>
    <p:bodyStyle>
      <a:lvl1pPr marL="274402" indent="-228669" algn="l" defTabSz="914674" rtl="0" eaLnBrk="1" latinLnBrk="0" hangingPunct="1">
        <a:lnSpc>
          <a:spcPct val="90000"/>
        </a:lnSpc>
        <a:spcBef>
          <a:spcPts val="1801"/>
        </a:spcBef>
        <a:buClr>
          <a:schemeClr val="accent1">
            <a:lumMod val="50000"/>
          </a:schemeClr>
        </a:buClr>
        <a:buSzPct val="80000"/>
        <a:buFont typeface="Arial" pitchFamily="34" charset="0"/>
        <a:buChar char="•"/>
        <a:defRPr sz="2401" kern="1200">
          <a:solidFill>
            <a:schemeClr val="tx1"/>
          </a:solidFill>
          <a:latin typeface="+mn-lt"/>
          <a:ea typeface="+mn-ea"/>
          <a:cs typeface="+mn-cs"/>
        </a:defRPr>
      </a:lvl1pPr>
      <a:lvl2pPr marL="503071"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2001" kern="1200">
          <a:solidFill>
            <a:schemeClr val="tx1"/>
          </a:solidFill>
          <a:latin typeface="+mn-lt"/>
          <a:ea typeface="+mn-ea"/>
          <a:cs typeface="+mn-cs"/>
        </a:defRPr>
      </a:lvl2pPr>
      <a:lvl3pPr marL="731739"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1801" kern="1200">
          <a:solidFill>
            <a:schemeClr val="tx1"/>
          </a:solidFill>
          <a:latin typeface="+mn-lt"/>
          <a:ea typeface="+mn-ea"/>
          <a:cs typeface="+mn-cs"/>
        </a:defRPr>
      </a:lvl3pPr>
      <a:lvl4pPr marL="960408"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9077" indent="-228669" algn="l" defTabSz="914674"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745" indent="-228669" algn="l" defTabSz="914674"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6414" indent="-228669" algn="l" defTabSz="914674"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5082" indent="-228669" algn="l" defTabSz="914674"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2103751" indent="-228669" algn="l" defTabSz="914674"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4/13/2025</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3" r:id="rId9"/>
    <p:sldLayoutId id="2147483670" r:id="rId10"/>
    <p:sldLayoutId id="2147483671" r:id="rId11"/>
    <p:sldLayoutId id="2147483660" r:id="rId12"/>
  </p:sldLayoutIdLst>
  <mc:AlternateContent xmlns:mc="http://schemas.openxmlformats.org/markup-compatibility/2006" xmlns:p14="http://schemas.microsoft.com/office/powerpoint/2010/main">
    <mc:Choice Requires="p14">
      <p:transition spd="slow" p14:dur="4750"/>
    </mc:Choice>
    <mc:Fallback xmlns="">
      <p:transition spd="slow"/>
    </mc:Fallback>
  </mc:AlternateContent>
  <p:txStyles>
    <p:titleStyle>
      <a:lvl1pPr algn="l" defTabSz="914674" rtl="0" eaLnBrk="1" latinLnBrk="0" hangingPunct="1">
        <a:lnSpc>
          <a:spcPct val="90000"/>
        </a:lnSpc>
        <a:spcBef>
          <a:spcPct val="0"/>
        </a:spcBef>
        <a:buNone/>
        <a:defRPr sz="4801" kern="1200">
          <a:solidFill>
            <a:schemeClr val="tx1">
              <a:lumMod val="85000"/>
              <a:lumOff val="15000"/>
            </a:schemeClr>
          </a:solidFill>
          <a:latin typeface="Poppins" pitchFamily="2" charset="77"/>
          <a:ea typeface="+mj-ea"/>
          <a:cs typeface="Poppins" pitchFamily="2" charset="77"/>
        </a:defRPr>
      </a:lvl1pPr>
    </p:titleStyle>
    <p:bodyStyle>
      <a:lvl1pPr marL="228669" indent="-228669" algn="l" defTabSz="914674" rtl="0" eaLnBrk="1" latinLnBrk="0" hangingPunct="1">
        <a:lnSpc>
          <a:spcPct val="90000"/>
        </a:lnSpc>
        <a:spcBef>
          <a:spcPts val="1000"/>
        </a:spcBef>
        <a:buFont typeface="Arial" panose="020B0604020202020204" pitchFamily="34" charset="0"/>
        <a:buChar char="•"/>
        <a:defRPr sz="2801" kern="1200">
          <a:solidFill>
            <a:schemeClr val="tx1">
              <a:lumMod val="85000"/>
              <a:lumOff val="15000"/>
            </a:schemeClr>
          </a:solidFill>
          <a:latin typeface="+mn-lt"/>
          <a:ea typeface="+mn-ea"/>
          <a:cs typeface="+mn-cs"/>
        </a:defRPr>
      </a:lvl1pPr>
      <a:lvl2pPr marL="686006" indent="-228669" algn="l" defTabSz="914674" rtl="0" eaLnBrk="1" latinLnBrk="0" hangingPunct="1">
        <a:lnSpc>
          <a:spcPct val="90000"/>
        </a:lnSpc>
        <a:spcBef>
          <a:spcPts val="500"/>
        </a:spcBef>
        <a:buFont typeface="Arial" panose="020B0604020202020204" pitchFamily="34" charset="0"/>
        <a:buChar char="•"/>
        <a:defRPr sz="2401" kern="1200">
          <a:solidFill>
            <a:schemeClr val="tx1">
              <a:lumMod val="85000"/>
              <a:lumOff val="15000"/>
            </a:schemeClr>
          </a:solidFill>
          <a:latin typeface="+mn-lt"/>
          <a:ea typeface="+mn-ea"/>
          <a:cs typeface="+mn-cs"/>
        </a:defRPr>
      </a:lvl2pPr>
      <a:lvl3pPr marL="1143343" indent="-228669" algn="l" defTabSz="914674" rtl="0" eaLnBrk="1" latinLnBrk="0" hangingPunct="1">
        <a:lnSpc>
          <a:spcPct val="90000"/>
        </a:lnSpc>
        <a:spcBef>
          <a:spcPts val="500"/>
        </a:spcBef>
        <a:buFont typeface="Arial" panose="020B0604020202020204" pitchFamily="34" charset="0"/>
        <a:buChar char="•"/>
        <a:defRPr sz="2001" kern="1200">
          <a:solidFill>
            <a:schemeClr val="tx1">
              <a:lumMod val="85000"/>
              <a:lumOff val="15000"/>
            </a:schemeClr>
          </a:solidFill>
          <a:latin typeface="+mn-lt"/>
          <a:ea typeface="+mn-ea"/>
          <a:cs typeface="+mn-cs"/>
        </a:defRPr>
      </a:lvl3pPr>
      <a:lvl4pPr marL="1600680" indent="-228669" algn="l" defTabSz="914674" rtl="0" eaLnBrk="1" latinLnBrk="0" hangingPunct="1">
        <a:lnSpc>
          <a:spcPct val="90000"/>
        </a:lnSpc>
        <a:spcBef>
          <a:spcPts val="500"/>
        </a:spcBef>
        <a:buFont typeface="Arial" panose="020B0604020202020204" pitchFamily="34" charset="0"/>
        <a:buChar char="•"/>
        <a:defRPr sz="1801" kern="1200">
          <a:solidFill>
            <a:schemeClr val="tx1">
              <a:lumMod val="85000"/>
              <a:lumOff val="15000"/>
            </a:schemeClr>
          </a:solidFill>
          <a:latin typeface="+mn-lt"/>
          <a:ea typeface="+mn-ea"/>
          <a:cs typeface="+mn-cs"/>
        </a:defRPr>
      </a:lvl4pPr>
      <a:lvl5pPr marL="2058017" indent="-228669" algn="l" defTabSz="914674" rtl="0" eaLnBrk="1" latinLnBrk="0" hangingPunct="1">
        <a:lnSpc>
          <a:spcPct val="90000"/>
        </a:lnSpc>
        <a:spcBef>
          <a:spcPts val="500"/>
        </a:spcBef>
        <a:buFont typeface="Arial" panose="020B0604020202020204" pitchFamily="34" charset="0"/>
        <a:buChar char="•"/>
        <a:defRPr sz="1801" kern="1200">
          <a:solidFill>
            <a:schemeClr val="tx1">
              <a:lumMod val="85000"/>
              <a:lumOff val="15000"/>
            </a:schemeClr>
          </a:solidFill>
          <a:latin typeface="+mn-lt"/>
          <a:ea typeface="+mn-ea"/>
          <a:cs typeface="+mn-cs"/>
        </a:defRPr>
      </a:lvl5pPr>
      <a:lvl6pPr marL="2515354"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44" userDrawn="1">
          <p15:clr>
            <a:srgbClr val="F26B43"/>
          </p15:clr>
        </p15:guide>
        <p15:guide id="4" pos="7416" userDrawn="1">
          <p15:clr>
            <a:srgbClr val="F26B43"/>
          </p15:clr>
        </p15:guide>
        <p15:guide id="5" pos="3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4CC2D-5841-49B5-B101-95A01E3776A5}" type="datetime1">
              <a:rPr lang="en-US" smtClean="0"/>
              <a:t>4/13/2025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400205067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mc:AlternateContent xmlns:mc="http://schemas.openxmlformats.org/markup-compatibility/2006" xmlns:p14="http://schemas.microsoft.com/office/powerpoint/2010/main">
    <mc:Choice Requires="p14">
      <p:transition spd="slow" p14:dur="4750"/>
    </mc:Choice>
    <mc:Fallback xmlns="">
      <p:transition spd="slow"/>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kaggle.com/datasets/kumarajarshi/life-expectancy-who"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91" y="303986"/>
            <a:ext cx="11737857" cy="1296213"/>
          </a:xfrm>
        </p:spPr>
        <p:txBody>
          <a:bodyPr>
            <a:normAutofit fontScale="90000"/>
          </a:bodyPr>
          <a:lstStyle/>
          <a:p>
            <a:r>
              <a:rPr lang="en-US" sz="3201" b="1" dirty="0">
                <a:solidFill>
                  <a:schemeClr val="accent2">
                    <a:lumMod val="75000"/>
                  </a:schemeClr>
                </a:solidFill>
                <a:latin typeface="Times New Roman" panose="02020603050405020304" pitchFamily="18" charset="0"/>
                <a:ea typeface="Tahoma" panose="020B0604030504040204" pitchFamily="34" charset="0"/>
                <a:cs typeface="Times New Roman" panose="02020603050405020304" pitchFamily="18" charset="0"/>
              </a:rPr>
              <a:t>Examining the Impact of Health Indicators, Socioeconomic Factors, and Education on Global Life Expectancy.</a:t>
            </a:r>
          </a:p>
        </p:txBody>
      </p:sp>
      <p:sp>
        <p:nvSpPr>
          <p:cNvPr id="3" name="Subtitle 2"/>
          <p:cNvSpPr>
            <a:spLocks noGrp="1"/>
          </p:cNvSpPr>
          <p:nvPr>
            <p:ph type="subTitle" idx="1"/>
          </p:nvPr>
        </p:nvSpPr>
        <p:spPr>
          <a:xfrm>
            <a:off x="762000" y="2561998"/>
            <a:ext cx="10820399" cy="2162402"/>
          </a:xfrm>
        </p:spPr>
        <p:txBody>
          <a:bodyPr>
            <a:normAutofit/>
          </a:bodyPr>
          <a:lstStyle/>
          <a:p>
            <a:pPr algn="ctr"/>
            <a:r>
              <a:rPr lang="en-US" dirty="0"/>
              <a:t>DEEPTHI MALLEPALLY</a:t>
            </a:r>
          </a:p>
          <a:p>
            <a:pPr algn="ctr"/>
            <a:r>
              <a:rPr lang="en-US" dirty="0"/>
              <a:t>Luddy School of Informatics, Computing and Engineering, Indiana University</a:t>
            </a:r>
          </a:p>
          <a:p>
            <a:pPr algn="ctr"/>
            <a:r>
              <a:rPr lang="en-US" dirty="0"/>
              <a:t>INFO-B18-Applied Statistics in Biomedical Informatics</a:t>
            </a:r>
          </a:p>
          <a:p>
            <a:pPr algn="ctr"/>
            <a:r>
              <a:rPr lang="en-US" dirty="0"/>
              <a:t>Department of Health </a:t>
            </a:r>
            <a:r>
              <a:rPr lang="en-US" dirty="0" err="1"/>
              <a:t>Informatics,IUPUI</a:t>
            </a:r>
            <a:endParaRPr lang="en-US" dirty="0"/>
          </a:p>
          <a:p>
            <a:pPr algn="ctr"/>
            <a:r>
              <a:rPr lang="en-US" dirty="0"/>
              <a:t>Zeyana Hamid, PhD, MHA, MHI</a:t>
            </a:r>
          </a:p>
          <a:p>
            <a:pPr algn="ctr"/>
            <a:r>
              <a:rPr lang="en-US"/>
              <a:t>April 30, 2024</a:t>
            </a:r>
          </a:p>
        </p:txBody>
      </p:sp>
      <p:sp>
        <p:nvSpPr>
          <p:cNvPr id="6" name="Subtitle 2">
            <a:extLst>
              <a:ext uri="{FF2B5EF4-FFF2-40B4-BE49-F238E27FC236}">
                <a16:creationId xmlns:a16="http://schemas.microsoft.com/office/drawing/2014/main" id="{0F8D3199-1285-0C7A-B384-B6A6B4F6CA30}"/>
              </a:ext>
            </a:extLst>
          </p:cNvPr>
          <p:cNvSpPr txBox="1">
            <a:spLocks/>
          </p:cNvSpPr>
          <p:nvPr/>
        </p:nvSpPr>
        <p:spPr>
          <a:xfrm>
            <a:off x="1752600" y="2438400"/>
            <a:ext cx="9220200" cy="3267610"/>
          </a:xfrm>
          <a:prstGeom prst="rect">
            <a:avLst/>
          </a:prstGeom>
        </p:spPr>
        <p:txBody>
          <a:bodyPr vert="horz" lIns="91464" tIns="45732" rIns="91464" bIns="45732" rtlCol="0">
            <a:normAutofit/>
          </a:bodyPr>
          <a:lstStyle>
            <a:lvl1pPr marL="0" indent="0" algn="l" defTabSz="914400" rtl="0" eaLnBrk="1" latinLnBrk="0" hangingPunct="1">
              <a:lnSpc>
                <a:spcPct val="90000"/>
              </a:lnSpc>
              <a:spcBef>
                <a:spcPts val="0"/>
              </a:spcBef>
              <a:buClr>
                <a:schemeClr val="accent1">
                  <a:lumMod val="50000"/>
                </a:schemeClr>
              </a:buClr>
              <a:buSzPct val="80000"/>
              <a:buFont typeface="Arial" pitchFamily="34" charset="0"/>
              <a:buNone/>
              <a:defRPr sz="20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lumMod val="50000"/>
                </a:schemeClr>
              </a:buClr>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tint val="75000"/>
                  </a:schemeClr>
                </a:solidFill>
                <a:latin typeface="+mn-lt"/>
                <a:ea typeface="+mn-ea"/>
                <a:cs typeface="+mn-cs"/>
              </a:defRPr>
            </a:lvl9pPr>
          </a:lstStyle>
          <a:p>
            <a:r>
              <a:rPr lang="en-US" sz="2001" dirty="0">
                <a:solidFill>
                  <a:schemeClr val="tx1"/>
                </a:solidFill>
                <a:latin typeface="Californian FB" panose="0207040306080B030204" pitchFamily="18" charset="0"/>
                <a:cs typeface="Times New Roman" panose="02020603050405020304" pitchFamily="18" charset="0"/>
              </a:rPr>
              <a:t>                           </a:t>
            </a:r>
          </a:p>
          <a:p>
            <a:endParaRPr lang="en-US" sz="2001" dirty="0">
              <a:solidFill>
                <a:schemeClr val="tx1"/>
              </a:solidFill>
              <a:latin typeface="Californian FB" panose="0207040306080B030204" pitchFamily="18" charset="0"/>
              <a:cs typeface="Times New Roman" panose="02020603050405020304" pitchFamily="18" charset="0"/>
            </a:endParaRPr>
          </a:p>
          <a:p>
            <a:endParaRPr lang="en-US" sz="2001" dirty="0">
              <a:solidFill>
                <a:schemeClr val="tx1"/>
              </a:solidFill>
              <a:latin typeface="Californian FB" panose="0207040306080B030204" pitchFamily="18" charset="0"/>
              <a:cs typeface="Times New Roman" panose="02020603050405020304" pitchFamily="18" charset="0"/>
            </a:endParaRPr>
          </a:p>
        </p:txBody>
      </p:sp>
    </p:spTree>
    <p:extLst>
      <p:ext uri="{BB962C8B-B14F-4D97-AF65-F5344CB8AC3E}">
        <p14:creationId xmlns:p14="http://schemas.microsoft.com/office/powerpoint/2010/main" val="181382254"/>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1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1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1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1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1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1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1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1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1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1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1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1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circle(in)">
                                      <p:cBhvr>
                                        <p:cTn id="5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836830" y="294814"/>
            <a:ext cx="9679921" cy="923811"/>
          </a:xfrm>
        </p:spPr>
        <p:txBody>
          <a:bodyPr anchor="b">
            <a:normAutofit/>
          </a:bodyPr>
          <a:lstStyle/>
          <a:p>
            <a:pPr algn="ctr"/>
            <a:r>
              <a:rPr lang="en-US" sz="4801" dirty="0">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09600" y="1272642"/>
            <a:ext cx="9984800" cy="1706863"/>
          </a:xfrm>
        </p:spPr>
        <p:txBody>
          <a:bodyPr>
            <a:normAutofit/>
          </a:bodyPr>
          <a:lstStyle/>
          <a:p>
            <a:pPr marL="0" indent="0">
              <a:buNone/>
            </a:pPr>
            <a:r>
              <a:rPr lang="en-US" sz="1701" b="1" dirty="0">
                <a:latin typeface="Times New Roman" panose="02020603050405020304" pitchFamily="18" charset="0"/>
                <a:cs typeface="Times New Roman" panose="02020603050405020304" pitchFamily="18" charset="0"/>
              </a:rPr>
              <a:t>Summary Statistics:</a:t>
            </a:r>
          </a:p>
          <a:p>
            <a:r>
              <a:rPr lang="en-US" sz="1701" dirty="0">
                <a:latin typeface="Times New Roman" panose="02020603050405020304" pitchFamily="18" charset="0"/>
                <a:cs typeface="Times New Roman" panose="02020603050405020304" pitchFamily="18" charset="0"/>
              </a:rPr>
              <a:t>We generated a summary of the </a:t>
            </a:r>
            <a:r>
              <a:rPr lang="en-US" sz="17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200" dirty="0">
                <a:solidFill>
                  <a:prstClr val="black"/>
                </a:solidFill>
                <a:latin typeface="Courier New" panose="02070309020205020404" pitchFamily="49" charset="0"/>
              </a:rPr>
              <a:t>selected_data1”</a:t>
            </a:r>
            <a:r>
              <a:rPr lang="en-US" sz="17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701" dirty="0">
                <a:latin typeface="Times New Roman" panose="02020603050405020304" pitchFamily="18" charset="0"/>
                <a:cs typeface="Times New Roman" panose="02020603050405020304" pitchFamily="18" charset="0"/>
              </a:rPr>
              <a:t>providing key statistical measures such as mean, median, minimum, maximum, and quartiles for each variable in the dataset. This exploration provided a detailed insight into the central tendencies and distribution characteristics of the dataset.</a:t>
            </a:r>
          </a:p>
          <a:p>
            <a:pPr marL="0" indent="0">
              <a:buNone/>
            </a:pPr>
            <a:endParaRPr lang="en-US" sz="1701" b="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7E10DE7-15D5-869D-1A10-683F42292FA4}"/>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5" name="Rectangle 1">
            <a:extLst>
              <a:ext uri="{FF2B5EF4-FFF2-40B4-BE49-F238E27FC236}">
                <a16:creationId xmlns:a16="http://schemas.microsoft.com/office/drawing/2014/main" id="{EDB6A6E7-350B-6AB4-B73F-91A8AB00A8AE}"/>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09446C75-37C2-57DB-7DD0-65B610CA5F93}"/>
              </a:ext>
            </a:extLst>
          </p:cNvPr>
          <p:cNvPicPr>
            <a:picLocks noChangeAspect="1"/>
          </p:cNvPicPr>
          <p:nvPr/>
        </p:nvPicPr>
        <p:blipFill rotWithShape="1">
          <a:blip r:embed="rId2">
            <a:extLst>
              <a:ext uri="{28A0092B-C50C-407E-A947-70E740481C1C}">
                <a14:useLocalDpi xmlns:a14="http://schemas.microsoft.com/office/drawing/2010/main" val="0"/>
              </a:ext>
            </a:extLst>
          </a:blip>
          <a:srcRect t="2458"/>
          <a:stretch/>
        </p:blipFill>
        <p:spPr>
          <a:xfrm>
            <a:off x="538542" y="3047901"/>
            <a:ext cx="11099352" cy="3025552"/>
          </a:xfrm>
          <a:prstGeom prst="rect">
            <a:avLst/>
          </a:prstGeom>
        </p:spPr>
      </p:pic>
    </p:spTree>
    <p:extLst>
      <p:ext uri="{BB962C8B-B14F-4D97-AF65-F5344CB8AC3E}">
        <p14:creationId xmlns:p14="http://schemas.microsoft.com/office/powerpoint/2010/main" val="351106329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752828" y="163522"/>
            <a:ext cx="10137240" cy="685979"/>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Outliers Detection</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09600" y="1066800"/>
            <a:ext cx="10754781" cy="1133770"/>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generated boxplots for each numeric column in the </a:t>
            </a:r>
            <a:r>
              <a:rPr lang="en-US" sz="20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400" dirty="0">
                <a:solidFill>
                  <a:prstClr val="black"/>
                </a:solidFill>
                <a:latin typeface="Courier New" panose="02070309020205020404" pitchFamily="49" charset="0"/>
              </a:rPr>
              <a:t>selected_data1”</a:t>
            </a:r>
            <a:r>
              <a:rPr lang="en-US" altLang="en-US" sz="1500" dirty="0">
                <a:solidFill>
                  <a:prstClr val="black"/>
                </a:solidFill>
                <a:latin typeface="Times New Roman" panose="02020603050405020304" pitchFamily="18" charset="0"/>
                <a:cs typeface="Times New Roman" panose="02020603050405020304" pitchFamily="18" charset="0"/>
              </a:rPr>
              <a:t>. </a:t>
            </a:r>
            <a:r>
              <a:rPr lang="en-US" sz="1701" dirty="0">
                <a:latin typeface="Times New Roman" panose="02020603050405020304" pitchFamily="18" charset="0"/>
                <a:ea typeface="+mn-lt"/>
                <a:cs typeface="Times New Roman" panose="02020603050405020304" pitchFamily="18" charset="0"/>
              </a:rPr>
              <a:t>to visualize outliers and then defined a function to cap outliers at 1.5 times the interquartile range below the first quartile and above the third quartile and apply this function to each numeric column in the </a:t>
            </a:r>
            <a:r>
              <a:rPr lang="en-US" sz="2001" dirty="0">
                <a:solidFill>
                  <a:prstClr val="black"/>
                </a:solidFill>
                <a:latin typeface="Times New Roman" panose="02020603050405020304" pitchFamily="18" charset="0"/>
                <a:ea typeface="Calibri" panose="020F0502020204030204"/>
                <a:cs typeface="Times New Roman" panose="02020603050405020304" pitchFamily="18" charset="0"/>
              </a:rPr>
              <a:t> “</a:t>
            </a:r>
            <a:r>
              <a:rPr lang="en-US" sz="1400" dirty="0">
                <a:solidFill>
                  <a:prstClr val="black"/>
                </a:solidFill>
                <a:latin typeface="Courier New" panose="02070309020205020404" pitchFamily="49" charset="0"/>
              </a:rPr>
              <a:t>selected_data1”</a:t>
            </a:r>
            <a:r>
              <a:rPr lang="en-US" sz="1701" dirty="0">
                <a:latin typeface="Times New Roman" panose="02020603050405020304" pitchFamily="18" charset="0"/>
                <a:ea typeface="+mn-lt"/>
                <a:cs typeface="Times New Roman" panose="02020603050405020304" pitchFamily="18" charset="0"/>
              </a:rPr>
              <a:t>, and finally checked the number of outliers in each numeric column after the capping process.</a:t>
            </a: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8" name="Picture 7" descr="A group of yellow boxes">
            <a:extLst>
              <a:ext uri="{FF2B5EF4-FFF2-40B4-BE49-F238E27FC236}">
                <a16:creationId xmlns:a16="http://schemas.microsoft.com/office/drawing/2014/main" id="{824EFB49-6B3E-9A11-1875-F5AEF5C43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171" y="2743021"/>
            <a:ext cx="5323324" cy="3364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oup of graphs with lines">
            <a:extLst>
              <a:ext uri="{FF2B5EF4-FFF2-40B4-BE49-F238E27FC236}">
                <a16:creationId xmlns:a16="http://schemas.microsoft.com/office/drawing/2014/main" id="{21FC476B-92E5-7FD5-DF7B-183FC8C11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42" y="2743022"/>
            <a:ext cx="5557458" cy="3386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007229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838200" y="154937"/>
            <a:ext cx="10022650" cy="924030"/>
          </a:xfrm>
        </p:spPr>
        <p:txBody>
          <a:bodyPr anchor="b">
            <a:normAutofit/>
          </a:bodyPr>
          <a:lstStyle/>
          <a:p>
            <a:pPr algn="ctr"/>
            <a:r>
              <a:rPr lang="en-US" sz="4000" dirty="0">
                <a:latin typeface="Times New Roman" panose="02020603050405020304" pitchFamily="18" charset="0"/>
                <a:cs typeface="Times New Roman" panose="02020603050405020304" pitchFamily="18" charset="0"/>
              </a:rPr>
              <a:t>Checking for Normality</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81000" y="1078967"/>
            <a:ext cx="11506200" cy="1350807"/>
          </a:xfrm>
        </p:spPr>
        <p:txBody>
          <a:bodyPr>
            <a:normAutofit/>
          </a:bodyPr>
          <a:lstStyle/>
          <a:p>
            <a:pPr defTabSz="914674" eaLnBrk="0" fontAlgn="base" hangingPunct="0">
              <a:lnSpc>
                <a:spcPct val="100000"/>
              </a:lnSpc>
              <a:spcBef>
                <a:spcPct val="0"/>
              </a:spcBef>
              <a:spcAft>
                <a:spcPct val="0"/>
              </a:spcAft>
            </a:pPr>
            <a:r>
              <a:rPr lang="en-US" altLang="en-US" sz="1801" dirty="0">
                <a:latin typeface="Times New Roman" panose="02020603050405020304" pitchFamily="18" charset="0"/>
                <a:cs typeface="Times New Roman" panose="02020603050405020304" pitchFamily="18" charset="0"/>
              </a:rPr>
              <a:t>We generated Quantile-Quantile (Q-Q) plots for each numeric column in the </a:t>
            </a:r>
            <a:r>
              <a:rPr lang="en-US" sz="1400" dirty="0">
                <a:solidFill>
                  <a:prstClr val="black"/>
                </a:solidFill>
                <a:latin typeface="Courier New" panose="02070309020205020404" pitchFamily="49" charset="0"/>
              </a:rPr>
              <a:t> “selected_data1”</a:t>
            </a:r>
            <a:r>
              <a:rPr lang="en-US" altLang="en-US" sz="1500" dirty="0">
                <a:solidFill>
                  <a:prstClr val="black"/>
                </a:solidFill>
                <a:latin typeface="Times New Roman" panose="02020603050405020304" pitchFamily="18" charset="0"/>
                <a:cs typeface="Times New Roman" panose="02020603050405020304" pitchFamily="18" charset="0"/>
              </a:rPr>
              <a:t>. </a:t>
            </a:r>
            <a:r>
              <a:rPr lang="en-US" altLang="en-US" sz="1801" dirty="0">
                <a:latin typeface="Times New Roman" panose="02020603050405020304" pitchFamily="18" charset="0"/>
                <a:cs typeface="Times New Roman" panose="02020603050405020304" pitchFamily="18" charset="0"/>
              </a:rPr>
              <a:t>dataset to assess if the data in these columns follows a normal distribution.</a:t>
            </a: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49FDF9C1-BC2F-1598-A6FB-3FAD60154BA0}"/>
              </a:ext>
            </a:extLst>
          </p:cNvPr>
          <p:cNvSpPr>
            <a:spLocks noChangeArrowheads="1"/>
          </p:cNvSpPr>
          <p:nvPr/>
        </p:nvSpPr>
        <p:spPr bwMode="auto">
          <a:xfrm>
            <a:off x="0" y="-354928"/>
            <a:ext cx="105818" cy="7080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buFontTx/>
              <a:buChar char="•"/>
            </a:pPr>
            <a:r>
              <a:rPr lang="en-US" altLang="en-US" sz="1000" dirty="0">
                <a:solidFill>
                  <a:srgbClr val="FFFFFF"/>
                </a:solidFill>
                <a:latin typeface="SegoeUIVariable"/>
              </a:rPr>
              <a:t>.</a:t>
            </a: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7" name="Picture 6" descr="A graph of different types of age">
            <a:extLst>
              <a:ext uri="{FF2B5EF4-FFF2-40B4-BE49-F238E27FC236}">
                <a16:creationId xmlns:a16="http://schemas.microsoft.com/office/drawing/2014/main" id="{F5A8CF6E-0CFC-75D6-2401-EC503BCC8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709" y="2450767"/>
            <a:ext cx="5861236" cy="3686775"/>
          </a:xfrm>
          <a:prstGeom prst="rect">
            <a:avLst/>
          </a:prstGeom>
        </p:spPr>
      </p:pic>
      <p:pic>
        <p:nvPicPr>
          <p:cNvPr id="9" name="Picture 8" descr="A graph of a number of people with numbers">
            <a:extLst>
              <a:ext uri="{FF2B5EF4-FFF2-40B4-BE49-F238E27FC236}">
                <a16:creationId xmlns:a16="http://schemas.microsoft.com/office/drawing/2014/main" id="{37D66342-8FE1-8562-875F-2355A43A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6" y="2450767"/>
            <a:ext cx="5892330" cy="3686775"/>
          </a:xfrm>
          <a:prstGeom prst="rect">
            <a:avLst/>
          </a:prstGeom>
        </p:spPr>
      </p:pic>
    </p:spTree>
    <p:extLst>
      <p:ext uri="{BB962C8B-B14F-4D97-AF65-F5344CB8AC3E}">
        <p14:creationId xmlns:p14="http://schemas.microsoft.com/office/powerpoint/2010/main" val="161374066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85800" y="268691"/>
            <a:ext cx="10137240" cy="685979"/>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Spearman's rank Correlation Heatmap</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33400" y="1066800"/>
            <a:ext cx="10754781" cy="830235"/>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calculated the correlation matrix for the numeric columns for the data, reshaped this matrix into a format suitable for visualization, and then created a heatmap to visualize the correlations, with correlation coefficients displayed on the heatmap.</a:t>
            </a: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5A4DEA9A-9FFA-D178-8F53-D3DBE075D046}"/>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6" name="Picture 5" descr="A colorful squares with black text&#10;&#10;Description automatically generated with medium confidence">
            <a:extLst>
              <a:ext uri="{FF2B5EF4-FFF2-40B4-BE49-F238E27FC236}">
                <a16:creationId xmlns:a16="http://schemas.microsoft.com/office/drawing/2014/main" id="{7CE23FC7-3873-5151-4660-675446C2E02C}"/>
              </a:ext>
            </a:extLst>
          </p:cNvPr>
          <p:cNvPicPr>
            <a:picLocks noChangeAspect="1"/>
          </p:cNvPicPr>
          <p:nvPr/>
        </p:nvPicPr>
        <p:blipFill rotWithShape="1">
          <a:blip r:embed="rId2">
            <a:extLst>
              <a:ext uri="{28A0092B-C50C-407E-A947-70E740481C1C}">
                <a14:useLocalDpi xmlns:a14="http://schemas.microsoft.com/office/drawing/2010/main" val="0"/>
              </a:ext>
            </a:extLst>
          </a:blip>
          <a:srcRect r="37730"/>
          <a:stretch/>
        </p:blipFill>
        <p:spPr>
          <a:xfrm>
            <a:off x="2362636" y="1828800"/>
            <a:ext cx="7771964" cy="4697967"/>
          </a:xfrm>
          <a:prstGeom prst="rect">
            <a:avLst/>
          </a:prstGeom>
        </p:spPr>
      </p:pic>
    </p:spTree>
    <p:extLst>
      <p:ext uri="{BB962C8B-B14F-4D97-AF65-F5344CB8AC3E}">
        <p14:creationId xmlns:p14="http://schemas.microsoft.com/office/powerpoint/2010/main" val="406888261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10889" y="173154"/>
            <a:ext cx="10137240" cy="685979"/>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Statistical Modelling</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10889" y="859133"/>
            <a:ext cx="11352511" cy="1133770"/>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generated scatter plots for each numeric column (excluding “Life. expectancy”) in the dataset against “</a:t>
            </a:r>
            <a:r>
              <a:rPr lang="en-US" sz="1701" dirty="0" err="1">
                <a:latin typeface="Times New Roman" panose="02020603050405020304" pitchFamily="18" charset="0"/>
                <a:ea typeface="+mn-lt"/>
                <a:cs typeface="Times New Roman" panose="02020603050405020304" pitchFamily="18" charset="0"/>
              </a:rPr>
              <a:t>Life.expectancy</a:t>
            </a:r>
            <a:r>
              <a:rPr lang="en-US" sz="1701" dirty="0">
                <a:latin typeface="Times New Roman" panose="02020603050405020304" pitchFamily="18" charset="0"/>
                <a:ea typeface="+mn-lt"/>
                <a:cs typeface="Times New Roman" panose="02020603050405020304" pitchFamily="18" charset="0"/>
              </a:rPr>
              <a:t>”, fit a linear regression line to each plot, and organize the plots for easy visualization.</a:t>
            </a:r>
          </a:p>
          <a:p>
            <a:endParaRPr lang="en-US" sz="1701" dirty="0">
              <a:latin typeface="Times New Roman" panose="02020603050405020304" pitchFamily="18" charset="0"/>
              <a:ea typeface="+mn-lt"/>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6" name="Picture 5" descr="A collage of images of a graph">
            <a:extLst>
              <a:ext uri="{FF2B5EF4-FFF2-40B4-BE49-F238E27FC236}">
                <a16:creationId xmlns:a16="http://schemas.microsoft.com/office/drawing/2014/main" id="{EC0BA24B-7C8C-5D1E-E80C-347E98940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183327"/>
            <a:ext cx="5256452" cy="3970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group of graphs showing different types of pregnancy">
            <a:extLst>
              <a:ext uri="{FF2B5EF4-FFF2-40B4-BE49-F238E27FC236}">
                <a16:creationId xmlns:a16="http://schemas.microsoft.com/office/drawing/2014/main" id="{958BE64D-1F10-6C40-F896-6D63C6213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183327"/>
            <a:ext cx="5499485" cy="3970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2512436"/>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Multiple Linear Regression Model</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457200" y="823623"/>
            <a:ext cx="11734800" cy="1309978"/>
          </a:xfrm>
        </p:spPr>
        <p:txBody>
          <a:bodyPr>
            <a:normAutofit/>
          </a:bodyPr>
          <a:lstStyle/>
          <a:p>
            <a:r>
              <a:rPr lang="en-US" sz="1600" dirty="0">
                <a:latin typeface="Times New Roman" panose="02020603050405020304" pitchFamily="18" charset="0"/>
                <a:ea typeface="Tahoma" panose="020B0604030504040204" pitchFamily="34" charset="0"/>
                <a:cs typeface="Times New Roman" panose="02020603050405020304" pitchFamily="18" charset="0"/>
              </a:rPr>
              <a:t>We conducted a multiple linear regression analysis, the findings highlight the variables that significantly impact life expectancy, such as status, adult mortality, under-five deaths, increased BMI, and vaccination coverage. The HIV/AIDS rate is a major concern that dramatically decreases life expectancy. Additionally, higher levels of human development, education, and income composition of resources show strong positive associations, indicating the importance of targeted health interventions, improved education, and resource allocation for enhancing life expectancy in various countries.</a:t>
            </a:r>
          </a:p>
          <a:p>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27C3106A-2263-5377-8029-6A1DE3F6C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00" y="2168075"/>
            <a:ext cx="4572000" cy="4552282"/>
          </a:xfrm>
          <a:prstGeom prst="rect">
            <a:avLst/>
          </a:prstGeom>
        </p:spPr>
      </p:pic>
      <p:sp>
        <p:nvSpPr>
          <p:cNvPr id="12" name="Title 1">
            <a:extLst>
              <a:ext uri="{FF2B5EF4-FFF2-40B4-BE49-F238E27FC236}">
                <a16:creationId xmlns:a16="http://schemas.microsoft.com/office/drawing/2014/main" id="{24B5D869-A239-5153-8F06-CBCA3405E939}"/>
              </a:ext>
            </a:extLst>
          </p:cNvPr>
          <p:cNvSpPr txBox="1">
            <a:spLocks/>
          </p:cNvSpPr>
          <p:nvPr/>
        </p:nvSpPr>
        <p:spPr>
          <a:xfrm>
            <a:off x="4876800" y="2021997"/>
            <a:ext cx="6096000" cy="5334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1" dirty="0">
                <a:latin typeface="Times New Roman" panose="02020603050405020304" pitchFamily="18" charset="0"/>
                <a:cs typeface="Times New Roman" panose="02020603050405020304" pitchFamily="18" charset="0"/>
              </a:rPr>
              <a:t>Model </a:t>
            </a:r>
            <a:r>
              <a:rPr lang="en-US" sz="3500" dirty="0">
                <a:latin typeface="Times New Roman" panose="02020603050405020304" pitchFamily="18" charset="0"/>
                <a:cs typeface="Times New Roman" panose="02020603050405020304" pitchFamily="18" charset="0"/>
              </a:rPr>
              <a:t>Refinement</a:t>
            </a:r>
          </a:p>
        </p:txBody>
      </p:sp>
      <p:sp>
        <p:nvSpPr>
          <p:cNvPr id="15" name="Title 1">
            <a:extLst>
              <a:ext uri="{FF2B5EF4-FFF2-40B4-BE49-F238E27FC236}">
                <a16:creationId xmlns:a16="http://schemas.microsoft.com/office/drawing/2014/main" id="{83C648E1-80C9-DAB4-EA55-2CF7B5A977BE}"/>
              </a:ext>
            </a:extLst>
          </p:cNvPr>
          <p:cNvSpPr txBox="1">
            <a:spLocks/>
          </p:cNvSpPr>
          <p:nvPr/>
        </p:nvSpPr>
        <p:spPr>
          <a:xfrm>
            <a:off x="5008412" y="2425911"/>
            <a:ext cx="6573988" cy="3049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gn="ct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Building Linear regression model with only significant predictors</a:t>
            </a:r>
          </a:p>
        </p:txBody>
      </p:sp>
      <p:pic>
        <p:nvPicPr>
          <p:cNvPr id="17" name="Picture 16" descr="A screenshot of a computer">
            <a:extLst>
              <a:ext uri="{FF2B5EF4-FFF2-40B4-BE49-F238E27FC236}">
                <a16:creationId xmlns:a16="http://schemas.microsoft.com/office/drawing/2014/main" id="{8E9EA5B3-7CB1-5903-961D-6DE769FAE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494" y="2736641"/>
            <a:ext cx="4114800" cy="3989467"/>
          </a:xfrm>
          <a:prstGeom prst="rect">
            <a:avLst/>
          </a:prstGeom>
        </p:spPr>
      </p:pic>
    </p:spTree>
    <p:extLst>
      <p:ext uri="{BB962C8B-B14F-4D97-AF65-F5344CB8AC3E}">
        <p14:creationId xmlns:p14="http://schemas.microsoft.com/office/powerpoint/2010/main" val="43347721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Model Diagnostics</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457200" y="823623"/>
            <a:ext cx="11734800" cy="1309978"/>
          </a:xfrm>
        </p:spPr>
        <p:txBody>
          <a:bodyPr>
            <a:normAutofit/>
          </a:bodyPr>
          <a:lstStyle/>
          <a:p>
            <a:r>
              <a:rPr lang="en-US" sz="1701" dirty="0">
                <a:latin typeface="Times New Roman" panose="02020603050405020304" pitchFamily="18" charset="0"/>
                <a:cs typeface="Times New Roman" panose="02020603050405020304" pitchFamily="18" charset="0"/>
              </a:rPr>
              <a:t>We generated a Quantile-Quantile (Q-Q) plot of the residuals from the  “</a:t>
            </a:r>
            <a:r>
              <a:rPr lang="en-US" sz="1701" dirty="0" err="1">
                <a:latin typeface="Times New Roman" panose="02020603050405020304" pitchFamily="18" charset="0"/>
                <a:cs typeface="Times New Roman" panose="02020603050405020304" pitchFamily="18" charset="0"/>
              </a:rPr>
              <a:t>significant_model</a:t>
            </a:r>
            <a:r>
              <a:rPr lang="en-US" sz="1701" dirty="0">
                <a:latin typeface="Times New Roman" panose="02020603050405020304" pitchFamily="18" charset="0"/>
                <a:cs typeface="Times New Roman" panose="02020603050405020304" pitchFamily="18" charset="0"/>
              </a:rPr>
              <a:t>” to assess if the residuals follow a normal distribution, which is an important assumption in linear regression models.</a:t>
            </a:r>
          </a:p>
          <a:p>
            <a:r>
              <a:rPr lang="en-US" sz="1701" dirty="0">
                <a:latin typeface="Times New Roman" panose="02020603050405020304" pitchFamily="18" charset="0"/>
                <a:cs typeface="Times New Roman" panose="02020603050405020304" pitchFamily="18" charset="0"/>
              </a:rPr>
              <a:t>The code creates a histogram and a density plot of the residuals from the  “</a:t>
            </a:r>
            <a:r>
              <a:rPr lang="en-US" sz="1701" dirty="0" err="1">
                <a:latin typeface="Times New Roman" panose="02020603050405020304" pitchFamily="18" charset="0"/>
                <a:cs typeface="Times New Roman" panose="02020603050405020304" pitchFamily="18" charset="0"/>
              </a:rPr>
              <a:t>significant_model</a:t>
            </a:r>
            <a:r>
              <a:rPr lang="en-US" sz="1701" dirty="0">
                <a:latin typeface="Times New Roman" panose="02020603050405020304" pitchFamily="18" charset="0"/>
                <a:cs typeface="Times New Roman" panose="02020603050405020304" pitchFamily="18" charset="0"/>
              </a:rPr>
              <a:t>” to visualize their distribution, which helps in assessing the goodness of fit of the model.</a:t>
            </a:r>
          </a:p>
          <a:p>
            <a:endParaRPr lang="en-US" sz="1701" dirty="0">
              <a:latin typeface="Times New Roman" panose="02020603050405020304" pitchFamily="18" charset="0"/>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diagram of blue dots">
            <a:extLst>
              <a:ext uri="{FF2B5EF4-FFF2-40B4-BE49-F238E27FC236}">
                <a16:creationId xmlns:a16="http://schemas.microsoft.com/office/drawing/2014/main" id="{9786ABD8-587F-5D67-6663-2C9105D1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566" y="4187059"/>
            <a:ext cx="4551729" cy="2533298"/>
          </a:xfrm>
          <a:prstGeom prst="rect">
            <a:avLst/>
          </a:prstGeom>
        </p:spPr>
      </p:pic>
      <p:pic>
        <p:nvPicPr>
          <p:cNvPr id="13" name="Picture 12" descr="A blue and black graph with Ryugyong Hotel in the background">
            <a:extLst>
              <a:ext uri="{FF2B5EF4-FFF2-40B4-BE49-F238E27FC236}">
                <a16:creationId xmlns:a16="http://schemas.microsoft.com/office/drawing/2014/main" id="{A0274263-41F4-8947-31CE-266D9F07B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5" y="4187059"/>
            <a:ext cx="4515080" cy="2533298"/>
          </a:xfrm>
          <a:prstGeom prst="rect">
            <a:avLst/>
          </a:prstGeom>
        </p:spPr>
      </p:pic>
      <p:pic>
        <p:nvPicPr>
          <p:cNvPr id="16" name="Picture 15" descr="A graph of a normal q-q plot">
            <a:extLst>
              <a:ext uri="{FF2B5EF4-FFF2-40B4-BE49-F238E27FC236}">
                <a16:creationId xmlns:a16="http://schemas.microsoft.com/office/drawing/2014/main" id="{10FB13F0-8F18-379B-9646-0000B9853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057401"/>
            <a:ext cx="3962400" cy="2129658"/>
          </a:xfrm>
          <a:prstGeom prst="rect">
            <a:avLst/>
          </a:prstGeom>
        </p:spPr>
      </p:pic>
    </p:spTree>
    <p:extLst>
      <p:ext uri="{BB962C8B-B14F-4D97-AF65-F5344CB8AC3E}">
        <p14:creationId xmlns:p14="http://schemas.microsoft.com/office/powerpoint/2010/main" val="2644038351"/>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Data Visualization</a:t>
            </a: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graph with a line going up">
            <a:extLst>
              <a:ext uri="{FF2B5EF4-FFF2-40B4-BE49-F238E27FC236}">
                <a16:creationId xmlns:a16="http://schemas.microsoft.com/office/drawing/2014/main" id="{0226EB03-4298-AD1D-B4C3-B26EA412F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627" y="811202"/>
            <a:ext cx="5009773" cy="2951501"/>
          </a:xfrm>
          <a:prstGeom prst="rect">
            <a:avLst/>
          </a:prstGeom>
        </p:spPr>
      </p:pic>
      <p:pic>
        <p:nvPicPr>
          <p:cNvPr id="15" name="Picture 14" descr="A graph with a line and dots">
            <a:extLst>
              <a:ext uri="{FF2B5EF4-FFF2-40B4-BE49-F238E27FC236}">
                <a16:creationId xmlns:a16="http://schemas.microsoft.com/office/drawing/2014/main" id="{74191F40-74A2-B512-95A6-8035A03B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253" y="3810535"/>
            <a:ext cx="5001147" cy="2886818"/>
          </a:xfrm>
          <a:prstGeom prst="rect">
            <a:avLst/>
          </a:prstGeom>
        </p:spPr>
      </p:pic>
      <p:pic>
        <p:nvPicPr>
          <p:cNvPr id="18" name="Picture 17" descr="A graph with a line and a blue line">
            <a:extLst>
              <a:ext uri="{FF2B5EF4-FFF2-40B4-BE49-F238E27FC236}">
                <a16:creationId xmlns:a16="http://schemas.microsoft.com/office/drawing/2014/main" id="{20DA9C22-E4E5-DC0D-0E5F-209FA15E8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837573"/>
            <a:ext cx="4876800" cy="2868408"/>
          </a:xfrm>
          <a:prstGeom prst="rect">
            <a:avLst/>
          </a:prstGeom>
        </p:spPr>
      </p:pic>
      <p:pic>
        <p:nvPicPr>
          <p:cNvPr id="20" name="Picture 19" descr="A graph with a line going up">
            <a:extLst>
              <a:ext uri="{FF2B5EF4-FFF2-40B4-BE49-F238E27FC236}">
                <a16:creationId xmlns:a16="http://schemas.microsoft.com/office/drawing/2014/main" id="{9BA467E1-0E2A-8FAF-9BA8-2D9E68438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914400"/>
            <a:ext cx="4876800" cy="2848303"/>
          </a:xfrm>
          <a:prstGeom prst="rect">
            <a:avLst/>
          </a:prstGeom>
        </p:spPr>
      </p:pic>
    </p:spTree>
    <p:extLst>
      <p:ext uri="{BB962C8B-B14F-4D97-AF65-F5344CB8AC3E}">
        <p14:creationId xmlns:p14="http://schemas.microsoft.com/office/powerpoint/2010/main" val="45386416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Data Visualization</a:t>
            </a: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graph with a line going up">
            <a:extLst>
              <a:ext uri="{FF2B5EF4-FFF2-40B4-BE49-F238E27FC236}">
                <a16:creationId xmlns:a16="http://schemas.microsoft.com/office/drawing/2014/main" id="{59B07D0A-3A9E-36C7-8010-354838C04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0" y="3581402"/>
            <a:ext cx="4413184" cy="2668656"/>
          </a:xfrm>
          <a:prstGeom prst="rect">
            <a:avLst/>
          </a:prstGeom>
        </p:spPr>
      </p:pic>
      <p:pic>
        <p:nvPicPr>
          <p:cNvPr id="10" name="Picture 9" descr="A graph with a line and a dotted line">
            <a:extLst>
              <a:ext uri="{FF2B5EF4-FFF2-40B4-BE49-F238E27FC236}">
                <a16:creationId xmlns:a16="http://schemas.microsoft.com/office/drawing/2014/main" id="{31FF6CF3-F1F0-323A-F42D-9149ACE7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1" y="835124"/>
            <a:ext cx="3999304" cy="2394285"/>
          </a:xfrm>
          <a:prstGeom prst="rect">
            <a:avLst/>
          </a:prstGeom>
        </p:spPr>
      </p:pic>
      <p:pic>
        <p:nvPicPr>
          <p:cNvPr id="13" name="Picture 12" descr="A graph with a line and a blue line">
            <a:extLst>
              <a:ext uri="{FF2B5EF4-FFF2-40B4-BE49-F238E27FC236}">
                <a16:creationId xmlns:a16="http://schemas.microsoft.com/office/drawing/2014/main" id="{6FB64527-2F24-D068-4001-FE1B14BF18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497" y="835124"/>
            <a:ext cx="3999305" cy="2329175"/>
          </a:xfrm>
          <a:prstGeom prst="rect">
            <a:avLst/>
          </a:prstGeom>
        </p:spPr>
      </p:pic>
      <p:pic>
        <p:nvPicPr>
          <p:cNvPr id="16" name="Picture 15" descr="A graph with a line going up">
            <a:extLst>
              <a:ext uri="{FF2B5EF4-FFF2-40B4-BE49-F238E27FC236}">
                <a16:creationId xmlns:a16="http://schemas.microsoft.com/office/drawing/2014/main" id="{7983889B-E95C-990C-0F01-561D4872D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5028" y="3628592"/>
            <a:ext cx="4479077" cy="2722117"/>
          </a:xfrm>
          <a:prstGeom prst="rect">
            <a:avLst/>
          </a:prstGeom>
        </p:spPr>
      </p:pic>
      <p:pic>
        <p:nvPicPr>
          <p:cNvPr id="19" name="Picture 18" descr="A graph with a line going up">
            <a:extLst>
              <a:ext uri="{FF2B5EF4-FFF2-40B4-BE49-F238E27FC236}">
                <a16:creationId xmlns:a16="http://schemas.microsoft.com/office/drawing/2014/main" id="{28878569-2FFE-9A26-7968-8B9ED1F7DD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629" y="861735"/>
            <a:ext cx="3587870" cy="2329175"/>
          </a:xfrm>
          <a:prstGeom prst="rect">
            <a:avLst/>
          </a:prstGeom>
        </p:spPr>
      </p:pic>
    </p:spTree>
    <p:extLst>
      <p:ext uri="{BB962C8B-B14F-4D97-AF65-F5344CB8AC3E}">
        <p14:creationId xmlns:p14="http://schemas.microsoft.com/office/powerpoint/2010/main" val="4264370743"/>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59858" y="137643"/>
            <a:ext cx="10137240" cy="685979"/>
          </a:xfrm>
        </p:spPr>
        <p:txBody>
          <a:bodyPr anchor="b">
            <a:normAutofit/>
          </a:bodyPr>
          <a:lstStyle/>
          <a:p>
            <a:pPr algn="ctr"/>
            <a:r>
              <a:rPr lang="en-US" sz="4001" dirty="0">
                <a:latin typeface="Times New Roman" panose="02020603050405020304" pitchFamily="18" charset="0"/>
                <a:cs typeface="Times New Roman" panose="02020603050405020304" pitchFamily="18" charset="0"/>
              </a:rPr>
              <a:t>Data Visualization</a:t>
            </a:r>
          </a:p>
        </p:txBody>
      </p:sp>
      <p:sp>
        <p:nvSpPr>
          <p:cNvPr id="5" name="Rectangle 1">
            <a:extLst>
              <a:ext uri="{FF2B5EF4-FFF2-40B4-BE49-F238E27FC236}">
                <a16:creationId xmlns:a16="http://schemas.microsoft.com/office/drawing/2014/main" id="{3DACDCA2-D5A9-7D1E-F074-9667D8EE0D6E}"/>
              </a:ext>
            </a:extLst>
          </p:cNvPr>
          <p:cNvSpPr>
            <a:spLocks noChangeArrowheads="1"/>
          </p:cNvSpPr>
          <p:nvPr/>
        </p:nvSpPr>
        <p:spPr bwMode="auto">
          <a:xfrm>
            <a:off x="1" y="-139428"/>
            <a:ext cx="25712" cy="2770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4" name="Rectangle 1">
            <a:extLst>
              <a:ext uri="{FF2B5EF4-FFF2-40B4-BE49-F238E27FC236}">
                <a16:creationId xmlns:a16="http://schemas.microsoft.com/office/drawing/2014/main" id="{EB0CC1D8-0A16-75AF-02C3-4FF1536AEE62}"/>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sp>
        <p:nvSpPr>
          <p:cNvPr id="6" name="Rectangle 1">
            <a:extLst>
              <a:ext uri="{FF2B5EF4-FFF2-40B4-BE49-F238E27FC236}">
                <a16:creationId xmlns:a16="http://schemas.microsoft.com/office/drawing/2014/main" id="{D8C85F04-E447-347E-5723-E0F221CA0172}"/>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CFFC806-574F-6835-5D71-849FB6660877}"/>
              </a:ext>
            </a:extLst>
          </p:cNvPr>
          <p:cNvSpPr>
            <a:spLocks noChangeArrowheads="1"/>
          </p:cNvSpPr>
          <p:nvPr/>
        </p:nvSpPr>
        <p:spPr bwMode="auto">
          <a:xfrm>
            <a:off x="0" y="-276999"/>
            <a:ext cx="2570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FFFFFF"/>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graph of alcohol consumption">
            <a:extLst>
              <a:ext uri="{FF2B5EF4-FFF2-40B4-BE49-F238E27FC236}">
                <a16:creationId xmlns:a16="http://schemas.microsoft.com/office/drawing/2014/main" id="{6D7FCF2F-7A61-9048-33E9-586DC1E31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443" y="697177"/>
            <a:ext cx="4714909" cy="2938426"/>
          </a:xfrm>
          <a:prstGeom prst="rect">
            <a:avLst/>
          </a:prstGeom>
        </p:spPr>
      </p:pic>
      <p:pic>
        <p:nvPicPr>
          <p:cNvPr id="15" name="Picture 14" descr="A graph with green dots">
            <a:extLst>
              <a:ext uri="{FF2B5EF4-FFF2-40B4-BE49-F238E27FC236}">
                <a16:creationId xmlns:a16="http://schemas.microsoft.com/office/drawing/2014/main" id="{9589E918-08D9-A7EE-A31C-21EFE3066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50" y="3810001"/>
            <a:ext cx="4613916" cy="2800384"/>
          </a:xfrm>
          <a:prstGeom prst="rect">
            <a:avLst/>
          </a:prstGeom>
        </p:spPr>
      </p:pic>
      <p:pic>
        <p:nvPicPr>
          <p:cNvPr id="18" name="Picture 17" descr="A graph with a line going up">
            <a:extLst>
              <a:ext uri="{FF2B5EF4-FFF2-40B4-BE49-F238E27FC236}">
                <a16:creationId xmlns:a16="http://schemas.microsoft.com/office/drawing/2014/main" id="{975497E7-A41B-B7CE-9A2B-B81150D6F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5" y="768792"/>
            <a:ext cx="4676791" cy="2795195"/>
          </a:xfrm>
          <a:prstGeom prst="rect">
            <a:avLst/>
          </a:prstGeom>
        </p:spPr>
      </p:pic>
    </p:spTree>
    <p:extLst>
      <p:ext uri="{BB962C8B-B14F-4D97-AF65-F5344CB8AC3E}">
        <p14:creationId xmlns:p14="http://schemas.microsoft.com/office/powerpoint/2010/main" val="2484455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838201" y="364327"/>
            <a:ext cx="5251317" cy="1006737"/>
          </a:xfrm>
        </p:spPr>
        <p:txBody>
          <a:bodyPr>
            <a:normAutofit/>
          </a:bodyPr>
          <a:lstStyle/>
          <a:p>
            <a:r>
              <a:rPr lang="en-US" sz="3601"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8A614AB-1DEE-3B5D-384B-7D258A1590E0}"/>
              </a:ext>
            </a:extLst>
          </p:cNvPr>
          <p:cNvSpPr>
            <a:spLocks noGrp="1"/>
          </p:cNvSpPr>
          <p:nvPr>
            <p:ph idx="1"/>
          </p:nvPr>
        </p:nvSpPr>
        <p:spPr>
          <a:xfrm>
            <a:off x="552314" y="1904603"/>
            <a:ext cx="5124587" cy="4349296"/>
          </a:xfrm>
        </p:spPr>
        <p:txBody>
          <a:bodyPr vert="horz" lIns="91440" tIns="45720" rIns="91440" bIns="45720" rtlCol="0">
            <a:normAutofit/>
          </a:bodyPr>
          <a:lstStyle/>
          <a:p>
            <a:r>
              <a:rPr lang="en-US" sz="1600" b="1" dirty="0">
                <a:latin typeface="Times New Roman" panose="02020603050405020304" pitchFamily="18" charset="0"/>
                <a:ea typeface="Times New Roman" panose="02020603050405020304" pitchFamily="18" charset="0"/>
              </a:rPr>
              <a:t>Influence of Socioeconomic Status (SES): </a:t>
            </a:r>
            <a:r>
              <a:rPr lang="en-US" sz="1600" dirty="0">
                <a:latin typeface="Times New Roman" panose="02020603050405020304" pitchFamily="18" charset="0"/>
                <a:ea typeface="Times New Roman" panose="02020603050405020304" pitchFamily="18" charset="0"/>
              </a:rPr>
              <a:t>Lower SES is linked to reduced life expectancy due to higher mortality rates, regardless of age and sex.</a:t>
            </a:r>
          </a:p>
          <a:p>
            <a:r>
              <a:rPr lang="en-US" sz="1600" b="1" dirty="0">
                <a:latin typeface="Times New Roman" panose="02020603050405020304" pitchFamily="18" charset="0"/>
                <a:ea typeface="Times New Roman" panose="02020603050405020304" pitchFamily="18" charset="0"/>
              </a:rPr>
              <a:t>Educational and Occupational Disparities: </a:t>
            </a:r>
            <a:r>
              <a:rPr lang="en-US" sz="1600" dirty="0">
                <a:latin typeface="Times New Roman" panose="02020603050405020304" pitchFamily="18" charset="0"/>
                <a:ea typeface="Times New Roman" panose="02020603050405020304" pitchFamily="18" charset="0"/>
              </a:rPr>
              <a:t>Significant disparities in life expectancy are associated with levels of education and type of occupation, with lower education and manual occupations linked to shorter life spans (Singh &amp; Lee, 2020).</a:t>
            </a:r>
          </a:p>
          <a:p>
            <a:r>
              <a:rPr lang="en-US" sz="1600" b="1" dirty="0">
                <a:latin typeface="Times New Roman" panose="02020603050405020304" pitchFamily="18" charset="0"/>
                <a:ea typeface="Times New Roman" panose="02020603050405020304" pitchFamily="18" charset="0"/>
              </a:rPr>
              <a:t>Economic Development: </a:t>
            </a:r>
            <a:r>
              <a:rPr lang="en-US" sz="1600" dirty="0">
                <a:latin typeface="Times New Roman" panose="02020603050405020304" pitchFamily="18" charset="0"/>
                <a:ea typeface="Times New Roman" panose="02020603050405020304" pitchFamily="18" charset="0"/>
              </a:rPr>
              <a:t>Higher GDP per capita is associated with increased life expectancy, as economic growth provides resources for better nutrition, healthcare, and living conditions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(Freeman et al., 2020; </a:t>
            </a:r>
            <a:r>
              <a:rPr lang="en-US" altLang="en-US" sz="1600" dirty="0" err="1">
                <a:latin typeface="Times New Roman" panose="02020603050405020304" pitchFamily="18" charset="0"/>
                <a:cs typeface="Times New Roman" panose="02020603050405020304" pitchFamily="18" charset="0"/>
              </a:rPr>
              <a:t>Rogoz</a:t>
            </a:r>
            <a:r>
              <a:rPr lang="en-US" altLang="en-US" sz="1600" dirty="0">
                <a:latin typeface="Times New Roman" panose="02020603050405020304" pitchFamily="18" charset="0"/>
                <a:cs typeface="Times New Roman" panose="02020603050405020304" pitchFamily="18" charset="0"/>
              </a:rPr>
              <a:t> et al., 2022).</a:t>
            </a:r>
          </a:p>
          <a:p>
            <a:endParaRPr lang="en-US" alt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ea typeface="Times New Roman" panose="02020603050405020304" pitchFamily="18" charset="0"/>
            </a:endParaRPr>
          </a:p>
          <a:p>
            <a:endParaRPr lang="en-US" sz="1400" dirty="0">
              <a:latin typeface="Times New Roman" panose="02020603050405020304" pitchFamily="18" charset="0"/>
              <a:ea typeface="Times New Roman" panose="02020603050405020304" pitchFamily="18" charset="0"/>
            </a:endParaRPr>
          </a:p>
        </p:txBody>
      </p:sp>
      <p:pic>
        <p:nvPicPr>
          <p:cNvPr id="14" name="Picture 13" descr="Light bulb on yellow background with sketched light beams and cord">
            <a:extLst>
              <a:ext uri="{FF2B5EF4-FFF2-40B4-BE49-F238E27FC236}">
                <a16:creationId xmlns:a16="http://schemas.microsoft.com/office/drawing/2014/main" id="{0C97CE8C-288A-5801-7DBB-6D336BB84637}"/>
              </a:ext>
            </a:extLst>
          </p:cNvPr>
          <p:cNvPicPr>
            <a:picLocks noChangeAspect="1"/>
          </p:cNvPicPr>
          <p:nvPr/>
        </p:nvPicPr>
        <p:blipFill rotWithShape="1">
          <a:blip r:embed="rId2"/>
          <a:srcRect l="45696" r="845"/>
          <a:stretch/>
        </p:blipFill>
        <p:spPr>
          <a:xfrm>
            <a:off x="6515102" y="-883"/>
            <a:ext cx="5676899" cy="685977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4626588"/>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844683" y="152400"/>
            <a:ext cx="5251317" cy="685264"/>
          </a:xfrm>
        </p:spPr>
        <p:txBody>
          <a:bodyPr>
            <a:normAutofit/>
          </a:bodyPr>
          <a:lstStyle/>
          <a:p>
            <a:r>
              <a:rPr lang="en-US" sz="3601" b="1" dirty="0">
                <a:latin typeface="Times New Roman" panose="02020603050405020304" pitchFamily="18" charset="0"/>
                <a:cs typeface="Times New Roman" panose="02020603050405020304" pitchFamily="18" charset="0"/>
              </a:rPr>
              <a:t>Conclusion</a:t>
            </a:r>
          </a:p>
        </p:txBody>
      </p:sp>
      <p:pic>
        <p:nvPicPr>
          <p:cNvPr id="14" name="Picture 13">
            <a:extLst>
              <a:ext uri="{FF2B5EF4-FFF2-40B4-BE49-F238E27FC236}">
                <a16:creationId xmlns:a16="http://schemas.microsoft.com/office/drawing/2014/main" id="{0C97CE8C-288A-5801-7DBB-6D336BB8463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735" r="19597" b="3201"/>
          <a:stretch/>
        </p:blipFill>
        <p:spPr>
          <a:xfrm>
            <a:off x="6503599" y="0"/>
            <a:ext cx="5676899" cy="685977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B379C993-E025-A439-3715-6A833E2315C8}"/>
              </a:ext>
            </a:extLst>
          </p:cNvPr>
          <p:cNvSpPr txBox="1"/>
          <p:nvPr/>
        </p:nvSpPr>
        <p:spPr>
          <a:xfrm>
            <a:off x="304800" y="914400"/>
            <a:ext cx="6096000" cy="4401205"/>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ea typeface="+mn-lt"/>
                <a:cs typeface="Times New Roman" panose="02020603050405020304" pitchFamily="18" charset="0"/>
              </a:rPr>
              <a:t>From the statistical analysis it can be concluded that the best model for determining life expectancy is a linear regression model with the status of development, adult mortality, infant deaths, health expenditure as a percentage of GDP, Hepatitis B coverage, under-five deaths, Diphtheria immunization coverage, HIV/AIDS prevalence, income composition of resources, thinness in children aged 5-9 years, and schooling as significant explanatory variables.</a:t>
            </a:r>
          </a:p>
          <a:p>
            <a:pPr algn="just"/>
            <a:endParaRPr lang="en-US" sz="1400" dirty="0">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ea typeface="+mn-lt"/>
                <a:cs typeface="Times New Roman" panose="02020603050405020304" pitchFamily="18" charset="0"/>
              </a:rPr>
              <a:t>For the first research question, small p-values indicate that the observed relationships between these variables and life expectancy are highly unlikely to have occurred by chance, the evidence strongly suggests that these health indicators and socio-economic factors are indeed significant determinants of life expectancy across different countries therefore rejecting the null hypothesis.</a:t>
            </a:r>
          </a:p>
          <a:p>
            <a:pPr algn="just"/>
            <a:endParaRPr lang="en-US" sz="1400" dirty="0">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ea typeface="+mn-lt"/>
                <a:cs typeface="Times New Roman" panose="02020603050405020304" pitchFamily="18" charset="0"/>
              </a:rPr>
              <a:t>For the second research question, the level of education, represented by the "Schooling" variable, has a significant positive impact on life expectancy, even after controlling for economic status and health indicators. The p-value of 2.87e-05 for the "Schooling" variable indicates </a:t>
            </a:r>
            <a:r>
              <a:rPr lang="en-US" sz="1400" b="1" dirty="0">
                <a:latin typeface="Times New Roman" panose="02020603050405020304" pitchFamily="18" charset="0"/>
                <a:ea typeface="+mn-lt"/>
                <a:cs typeface="Times New Roman" panose="02020603050405020304" pitchFamily="18" charset="0"/>
              </a:rPr>
              <a:t>strong evidence against the null hypothesis</a:t>
            </a:r>
            <a:r>
              <a:rPr lang="en-US" sz="1400" dirty="0">
                <a:latin typeface="Times New Roman" panose="02020603050405020304" pitchFamily="18" charset="0"/>
                <a:ea typeface="+mn-lt"/>
                <a:cs typeface="Times New Roman" panose="02020603050405020304" pitchFamily="18" charset="0"/>
              </a:rPr>
              <a:t>, suggesting that education plays a crucial role in determining life expectancy, beyond the effects of other factors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494899"/>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15240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F8A614AB-1DEE-3B5D-384B-7D258A1590E0}"/>
              </a:ext>
            </a:extLst>
          </p:cNvPr>
          <p:cNvSpPr>
            <a:spLocks noGrp="1"/>
          </p:cNvSpPr>
          <p:nvPr>
            <p:ph idx="1"/>
          </p:nvPr>
        </p:nvSpPr>
        <p:spPr>
          <a:xfrm>
            <a:off x="228600" y="990600"/>
            <a:ext cx="11639682" cy="4653699"/>
          </a:xfrm>
        </p:spPr>
        <p:txBody>
          <a:bodyPr vert="horz" lIns="91440" tIns="45720" rIns="91440" bIns="45720" rtlCol="0">
            <a:normAutofit/>
          </a:bodyPr>
          <a:lstStyle/>
          <a:p>
            <a:pPr marL="45733" indent="-457200">
              <a:buNone/>
            </a:pPr>
            <a:endParaRPr lang="en-US" altLang="en-US" sz="1400" dirty="0">
              <a:latin typeface="Times New Roman" panose="02020603050405020304" pitchFamily="18" charset="0"/>
              <a:cs typeface="Times New Roman" panose="02020603050405020304" pitchFamily="18" charset="0"/>
            </a:endParaRPr>
          </a:p>
          <a:p>
            <a:pPr marL="0" lvl="0" indent="-457200" defTabSz="914400" eaLnBrk="0" fontAlgn="base" hangingPunct="0">
              <a:lnSpc>
                <a:spcPct val="200000"/>
              </a:lnSpc>
              <a:spcBef>
                <a:spcPct val="0"/>
              </a:spcBef>
              <a:spcAft>
                <a:spcPct val="0"/>
              </a:spcAft>
              <a:buClrTx/>
              <a:buSzTx/>
              <a:buNone/>
            </a:pPr>
            <a:r>
              <a:rPr lang="en-US" altLang="en-US" sz="1400" dirty="0">
                <a:latin typeface="Times New Roman" panose="02020603050405020304" pitchFamily="18" charset="0"/>
                <a:cs typeface="Times New Roman" panose="02020603050405020304" pitchFamily="18" charset="0"/>
              </a:rPr>
              <a:t>Freeman, T., </a:t>
            </a:r>
            <a:r>
              <a:rPr lang="en-US" altLang="en-US" sz="1400" dirty="0" err="1">
                <a:latin typeface="Times New Roman" panose="02020603050405020304" pitchFamily="18" charset="0"/>
                <a:cs typeface="Times New Roman" panose="02020603050405020304" pitchFamily="18" charset="0"/>
              </a:rPr>
              <a:t>Gesesew</a:t>
            </a:r>
            <a:r>
              <a:rPr lang="en-US" altLang="en-US" sz="1400" dirty="0">
                <a:latin typeface="Times New Roman" panose="02020603050405020304" pitchFamily="18" charset="0"/>
                <a:cs typeface="Times New Roman" panose="02020603050405020304" pitchFamily="18" charset="0"/>
              </a:rPr>
              <a:t>, H. A., Bambra, C., </a:t>
            </a:r>
            <a:r>
              <a:rPr lang="en-US" altLang="en-US" sz="1400" dirty="0" err="1">
                <a:latin typeface="Times New Roman" panose="02020603050405020304" pitchFamily="18" charset="0"/>
                <a:cs typeface="Times New Roman" panose="02020603050405020304" pitchFamily="18" charset="0"/>
              </a:rPr>
              <a:t>Giugliani</a:t>
            </a:r>
            <a:r>
              <a:rPr lang="en-US" altLang="en-US" sz="1400" dirty="0">
                <a:latin typeface="Times New Roman" panose="02020603050405020304" pitchFamily="18" charset="0"/>
                <a:cs typeface="Times New Roman" panose="02020603050405020304" pitchFamily="18" charset="0"/>
              </a:rPr>
              <a:t>, E. R. J., Popay, J., Sanders, D., </a:t>
            </a:r>
            <a:r>
              <a:rPr lang="en-US" altLang="en-US" sz="1400" dirty="0" err="1">
                <a:latin typeface="Times New Roman" panose="02020603050405020304" pitchFamily="18" charset="0"/>
                <a:cs typeface="Times New Roman" panose="02020603050405020304" pitchFamily="18" charset="0"/>
              </a:rPr>
              <a:t>Macinko</a:t>
            </a:r>
            <a:r>
              <a:rPr lang="en-US" altLang="en-US" sz="1400" dirty="0">
                <a:latin typeface="Times New Roman" panose="02020603050405020304" pitchFamily="18" charset="0"/>
                <a:cs typeface="Times New Roman" panose="02020603050405020304" pitchFamily="18" charset="0"/>
              </a:rPr>
              <a:t>, J., </a:t>
            </a:r>
            <a:r>
              <a:rPr lang="en-US" altLang="en-US" sz="1400" dirty="0" err="1">
                <a:latin typeface="Times New Roman" panose="02020603050405020304" pitchFamily="18" charset="0"/>
                <a:cs typeface="Times New Roman" panose="02020603050405020304" pitchFamily="18" charset="0"/>
              </a:rPr>
              <a:t>Musolino</a:t>
            </a:r>
            <a:r>
              <a:rPr lang="en-US" altLang="en-US" sz="1400" dirty="0">
                <a:latin typeface="Times New Roman" panose="02020603050405020304" pitchFamily="18" charset="0"/>
                <a:cs typeface="Times New Roman" panose="02020603050405020304" pitchFamily="18" charset="0"/>
              </a:rPr>
              <a:t>, C., &amp; Baum, F. (2020). Why do some countries do 	better or worse in life expectancy relative to income? An analysis of Brazil, Ethiopia, and the United States of America. </a:t>
            </a:r>
            <a:r>
              <a:rPr lang="en-US" altLang="en-US" sz="1400" i="1" dirty="0">
                <a:latin typeface="Times New Roman" panose="02020603050405020304" pitchFamily="18" charset="0"/>
                <a:cs typeface="Times New Roman" panose="02020603050405020304" pitchFamily="18" charset="0"/>
              </a:rPr>
              <a:t>International Journal for 	Equity in Health</a:t>
            </a:r>
            <a:r>
              <a:rPr lang="en-US" altLang="en-US" sz="1400" dirty="0">
                <a:latin typeface="Times New Roman" panose="02020603050405020304" pitchFamily="18" charset="0"/>
                <a:cs typeface="Times New Roman" panose="02020603050405020304" pitchFamily="18" charset="0"/>
              </a:rPr>
              <a:t>, </a:t>
            </a:r>
            <a:r>
              <a:rPr lang="en-US" altLang="en-US" sz="1400" i="1" dirty="0">
                <a:latin typeface="Times New Roman" panose="02020603050405020304" pitchFamily="18" charset="0"/>
                <a:cs typeface="Times New Roman" panose="02020603050405020304" pitchFamily="18" charset="0"/>
              </a:rPr>
              <a:t>19</a:t>
            </a:r>
            <a:r>
              <a:rPr lang="en-US" altLang="en-US" sz="1400" dirty="0">
                <a:latin typeface="Times New Roman" panose="02020603050405020304" pitchFamily="18" charset="0"/>
                <a:cs typeface="Times New Roman" panose="02020603050405020304" pitchFamily="18" charset="0"/>
              </a:rPr>
              <a:t>(1). https://doi.org/10.1186/s12939-020-01315-z</a:t>
            </a:r>
          </a:p>
          <a:p>
            <a:pPr marL="0" lvl="0" indent="-457200" defTabSz="914400" eaLnBrk="0" fontAlgn="base" hangingPunct="0">
              <a:lnSpc>
                <a:spcPct val="200000"/>
              </a:lnSpc>
              <a:spcBef>
                <a:spcPct val="0"/>
              </a:spcBef>
              <a:spcAft>
                <a:spcPct val="0"/>
              </a:spcAft>
              <a:buClrTx/>
              <a:buSzTx/>
              <a:buNone/>
            </a:pPr>
            <a:endParaRPr lang="en-US" altLang="en-US" sz="900" dirty="0">
              <a:latin typeface="Times New Roman" panose="02020603050405020304" pitchFamily="18" charset="0"/>
              <a:cs typeface="Times New Roman" panose="02020603050405020304" pitchFamily="18" charset="0"/>
            </a:endParaRPr>
          </a:p>
          <a:p>
            <a:pPr marL="0" lvl="0" indent="-457200" defTabSz="914400" eaLnBrk="0" fontAlgn="base" hangingPunct="0">
              <a:lnSpc>
                <a:spcPct val="200000"/>
              </a:lnSpc>
              <a:spcBef>
                <a:spcPct val="0"/>
              </a:spcBef>
              <a:spcAft>
                <a:spcPct val="0"/>
              </a:spcAft>
              <a:buClrTx/>
              <a:buSzTx/>
              <a:buNone/>
            </a:pPr>
            <a:r>
              <a:rPr lang="en-US" altLang="en-US" sz="1400" dirty="0" err="1">
                <a:latin typeface="Times New Roman" panose="02020603050405020304" pitchFamily="18" charset="0"/>
                <a:cs typeface="Times New Roman" panose="02020603050405020304" pitchFamily="18" charset="0"/>
              </a:rPr>
              <a:t>Rogoz</a:t>
            </a:r>
            <a:r>
              <a:rPr lang="en-US" altLang="en-US" sz="1400" dirty="0">
                <a:latin typeface="Times New Roman" panose="02020603050405020304" pitchFamily="18" charset="0"/>
                <a:cs typeface="Times New Roman" panose="02020603050405020304" pitchFamily="18" charset="0"/>
              </a:rPr>
              <a:t>, A. T. M., </a:t>
            </a:r>
            <a:r>
              <a:rPr lang="en-US" altLang="en-US" sz="1400" dirty="0" err="1">
                <a:latin typeface="Times New Roman" panose="02020603050405020304" pitchFamily="18" charset="0"/>
                <a:cs typeface="Times New Roman" panose="02020603050405020304" pitchFamily="18" charset="0"/>
              </a:rPr>
              <a:t>Sart</a:t>
            </a:r>
            <a:r>
              <a:rPr lang="en-US" altLang="en-US" sz="1400" dirty="0">
                <a:latin typeface="Times New Roman" panose="02020603050405020304" pitchFamily="18" charset="0"/>
                <a:cs typeface="Times New Roman" panose="02020603050405020304" pitchFamily="18" charset="0"/>
              </a:rPr>
              <a:t>, G., Bayar, Y., &amp; </a:t>
            </a:r>
            <a:r>
              <a:rPr lang="en-US" altLang="en-US" sz="1400" dirty="0" err="1">
                <a:latin typeface="Times New Roman" panose="02020603050405020304" pitchFamily="18" charset="0"/>
                <a:cs typeface="Times New Roman" panose="02020603050405020304" pitchFamily="18" charset="0"/>
              </a:rPr>
              <a:t>Gavriletea</a:t>
            </a:r>
            <a:r>
              <a:rPr lang="en-US" altLang="en-US" sz="1400" dirty="0">
                <a:latin typeface="Times New Roman" panose="02020603050405020304" pitchFamily="18" charset="0"/>
                <a:cs typeface="Times New Roman" panose="02020603050405020304" pitchFamily="18" charset="0"/>
              </a:rPr>
              <a:t>, M. D. (2022). Impact of economic freedom and educational attainment on life expectancy: evidence from the 	new EU member states. </a:t>
            </a:r>
            <a:r>
              <a:rPr lang="en-US" altLang="en-US" sz="1400" i="1" dirty="0">
                <a:latin typeface="Times New Roman" panose="02020603050405020304" pitchFamily="18" charset="0"/>
                <a:cs typeface="Times New Roman" panose="02020603050405020304" pitchFamily="18" charset="0"/>
              </a:rPr>
              <a:t>Frontiers in Public Health</a:t>
            </a:r>
            <a:r>
              <a:rPr lang="en-US" altLang="en-US" sz="1400" dirty="0">
                <a:latin typeface="Times New Roman" panose="02020603050405020304" pitchFamily="18" charset="0"/>
                <a:cs typeface="Times New Roman" panose="02020603050405020304" pitchFamily="18" charset="0"/>
              </a:rPr>
              <a:t>, </a:t>
            </a:r>
            <a:r>
              <a:rPr lang="en-US" altLang="en-US" sz="1400" i="1" dirty="0">
                <a:latin typeface="Times New Roman" panose="02020603050405020304" pitchFamily="18" charset="0"/>
                <a:cs typeface="Times New Roman" panose="02020603050405020304" pitchFamily="18" charset="0"/>
              </a:rPr>
              <a:t>10</a:t>
            </a:r>
            <a:r>
              <a:rPr lang="en-US" altLang="en-US" sz="1400" dirty="0">
                <a:latin typeface="Times New Roman" panose="02020603050405020304" pitchFamily="18" charset="0"/>
                <a:cs typeface="Times New Roman" panose="02020603050405020304" pitchFamily="18" charset="0"/>
              </a:rPr>
              <a:t>. https://doi.org/10.3389/fpubh.2022.907138</a:t>
            </a:r>
          </a:p>
          <a:p>
            <a:pPr marL="0" lvl="0" indent="-457200" defTabSz="914400" eaLnBrk="0" fontAlgn="base" hangingPunct="0">
              <a:lnSpc>
                <a:spcPct val="200000"/>
              </a:lnSpc>
              <a:spcBef>
                <a:spcPct val="0"/>
              </a:spcBef>
              <a:spcAft>
                <a:spcPct val="0"/>
              </a:spcAft>
              <a:buClrTx/>
              <a:buSzTx/>
              <a:buNone/>
            </a:pPr>
            <a:endParaRPr lang="en-US" altLang="en-US" sz="900" dirty="0">
              <a:latin typeface="Times New Roman" panose="02020603050405020304" pitchFamily="18" charset="0"/>
              <a:cs typeface="Times New Roman" panose="02020603050405020304" pitchFamily="18" charset="0"/>
            </a:endParaRPr>
          </a:p>
          <a:p>
            <a:pPr marL="0" lvl="0" indent="-457200" defTabSz="914400" eaLnBrk="0" fontAlgn="base" hangingPunct="0">
              <a:lnSpc>
                <a:spcPct val="200000"/>
              </a:lnSpc>
              <a:spcBef>
                <a:spcPct val="0"/>
              </a:spcBef>
              <a:spcAft>
                <a:spcPct val="0"/>
              </a:spcAft>
              <a:buClrTx/>
              <a:buSzTx/>
              <a:buNone/>
            </a:pPr>
            <a:r>
              <a:rPr lang="en-US" altLang="en-US" sz="1400" dirty="0">
                <a:latin typeface="Times New Roman" panose="02020603050405020304" pitchFamily="18" charset="0"/>
                <a:cs typeface="Times New Roman" panose="02020603050405020304" pitchFamily="18" charset="0"/>
              </a:rPr>
              <a:t>Singh, G. K., &amp; Lee, H. (2020). Marked disparities in life expectancy by education, poverty level, occupation, and housing tenure in the United States, 1997-	2014. </a:t>
            </a:r>
            <a:r>
              <a:rPr lang="en-US" altLang="en-US" sz="1400" i="1" dirty="0">
                <a:latin typeface="Times New Roman" panose="02020603050405020304" pitchFamily="18" charset="0"/>
                <a:cs typeface="Times New Roman" panose="02020603050405020304" pitchFamily="18" charset="0"/>
              </a:rPr>
              <a:t>International Journal of MCH and AIDS</a:t>
            </a:r>
            <a:r>
              <a:rPr lang="en-US" altLang="en-US" sz="1400" dirty="0">
                <a:latin typeface="Times New Roman" panose="02020603050405020304" pitchFamily="18" charset="0"/>
                <a:cs typeface="Times New Roman" panose="02020603050405020304" pitchFamily="18" charset="0"/>
              </a:rPr>
              <a:t>, </a:t>
            </a:r>
            <a:r>
              <a:rPr lang="en-US" altLang="en-US" sz="1400" i="1" dirty="0">
                <a:latin typeface="Times New Roman" panose="02020603050405020304" pitchFamily="18" charset="0"/>
                <a:cs typeface="Times New Roman" panose="02020603050405020304" pitchFamily="18" charset="0"/>
              </a:rPr>
              <a:t>10</a:t>
            </a:r>
            <a:r>
              <a:rPr lang="en-US" altLang="en-US" sz="1400" dirty="0">
                <a:latin typeface="Times New Roman" panose="02020603050405020304" pitchFamily="18" charset="0"/>
                <a:cs typeface="Times New Roman" panose="02020603050405020304" pitchFamily="18" charset="0"/>
              </a:rPr>
              <a:t>(1), 7–18. https://doi.org/10.21106/ijma.402</a:t>
            </a:r>
            <a:endParaRPr lang="en-US" altLang="en-US" sz="2000" dirty="0">
              <a:latin typeface="Times New Roman" panose="02020603050405020304" pitchFamily="18" charset="0"/>
              <a:cs typeface="Times New Roman" panose="02020603050405020304" pitchFamily="18" charset="0"/>
            </a:endParaRPr>
          </a:p>
          <a:p>
            <a:pPr marL="45733" indent="-457200">
              <a:lnSpc>
                <a:spcPct val="200000"/>
              </a:lnSpc>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45733" indent="-457200">
              <a:buNone/>
            </a:pPr>
            <a:endParaRPr lang="en-US"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5537095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3222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Appendix</a:t>
            </a:r>
          </a:p>
        </p:txBody>
      </p:sp>
      <p:pic>
        <p:nvPicPr>
          <p:cNvPr id="7" name="Picture 6" descr="A screenshot of a computer">
            <a:extLst>
              <a:ext uri="{FF2B5EF4-FFF2-40B4-BE49-F238E27FC236}">
                <a16:creationId xmlns:a16="http://schemas.microsoft.com/office/drawing/2014/main" id="{5457E2C4-C264-7472-5D4C-BDA7299F4A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0253"/>
          <a:stretch/>
        </p:blipFill>
        <p:spPr>
          <a:xfrm>
            <a:off x="100594" y="589147"/>
            <a:ext cx="4852405" cy="299225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31F6E9-79DF-1773-42F6-2609A4B5AF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3885"/>
          <a:stretch/>
        </p:blipFill>
        <p:spPr>
          <a:xfrm>
            <a:off x="6072315" y="589147"/>
            <a:ext cx="5510085" cy="299225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0BAC8CE-D2B0-A180-71E7-450BCE3717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9733"/>
          <a:stretch/>
        </p:blipFill>
        <p:spPr>
          <a:xfrm>
            <a:off x="0" y="3683502"/>
            <a:ext cx="4952999" cy="3030724"/>
          </a:xfrm>
          <a:prstGeom prst="rect">
            <a:avLst/>
          </a:prstGeom>
        </p:spPr>
      </p:pic>
      <p:pic>
        <p:nvPicPr>
          <p:cNvPr id="13" name="Picture 12" descr="A screenshot of a computer">
            <a:extLst>
              <a:ext uri="{FF2B5EF4-FFF2-40B4-BE49-F238E27FC236}">
                <a16:creationId xmlns:a16="http://schemas.microsoft.com/office/drawing/2014/main" id="{E8A12198-2E98-ECC5-AF9B-C8602C1F8D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4707"/>
          <a:stretch/>
        </p:blipFill>
        <p:spPr>
          <a:xfrm>
            <a:off x="6093125" y="3683502"/>
            <a:ext cx="5510084" cy="3030724"/>
          </a:xfrm>
          <a:prstGeom prst="rect">
            <a:avLst/>
          </a:prstGeom>
        </p:spPr>
      </p:pic>
    </p:spTree>
    <p:extLst>
      <p:ext uri="{BB962C8B-B14F-4D97-AF65-F5344CB8AC3E}">
        <p14:creationId xmlns:p14="http://schemas.microsoft.com/office/powerpoint/2010/main" val="259844597"/>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3222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Appendix</a:t>
            </a:r>
          </a:p>
        </p:txBody>
      </p:sp>
      <p:pic>
        <p:nvPicPr>
          <p:cNvPr id="4" name="Picture 3" descr="A screenshot of a computer code">
            <a:extLst>
              <a:ext uri="{FF2B5EF4-FFF2-40B4-BE49-F238E27FC236}">
                <a16:creationId xmlns:a16="http://schemas.microsoft.com/office/drawing/2014/main" id="{15DA0EDF-2470-B323-31E2-BD742A5B46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602"/>
          <a:stretch/>
        </p:blipFill>
        <p:spPr>
          <a:xfrm>
            <a:off x="76200" y="643826"/>
            <a:ext cx="3870530" cy="2808394"/>
          </a:xfrm>
          <a:prstGeom prst="rect">
            <a:avLst/>
          </a:prstGeom>
        </p:spPr>
      </p:pic>
      <p:pic>
        <p:nvPicPr>
          <p:cNvPr id="6" name="Picture 5" descr="A screenshot of a computer program">
            <a:extLst>
              <a:ext uri="{FF2B5EF4-FFF2-40B4-BE49-F238E27FC236}">
                <a16:creationId xmlns:a16="http://schemas.microsoft.com/office/drawing/2014/main" id="{8A729A09-5EBD-7CB2-9FC4-D4AD4A4139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3988"/>
          <a:stretch/>
        </p:blipFill>
        <p:spPr>
          <a:xfrm>
            <a:off x="4419600" y="643825"/>
            <a:ext cx="3505200" cy="2808395"/>
          </a:xfrm>
          <a:prstGeom prst="rect">
            <a:avLst/>
          </a:prstGeom>
        </p:spPr>
      </p:pic>
      <p:pic>
        <p:nvPicPr>
          <p:cNvPr id="10" name="Picture 9" descr="A screenshot of a computer">
            <a:extLst>
              <a:ext uri="{FF2B5EF4-FFF2-40B4-BE49-F238E27FC236}">
                <a16:creationId xmlns:a16="http://schemas.microsoft.com/office/drawing/2014/main" id="{94F2F7DF-C144-8F27-050D-34077FA6E3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1328"/>
          <a:stretch/>
        </p:blipFill>
        <p:spPr>
          <a:xfrm>
            <a:off x="76200" y="3580822"/>
            <a:ext cx="3870530" cy="3155893"/>
          </a:xfrm>
          <a:prstGeom prst="rect">
            <a:avLst/>
          </a:prstGeom>
        </p:spPr>
      </p:pic>
      <p:pic>
        <p:nvPicPr>
          <p:cNvPr id="14" name="Picture 13" descr="A screenshot of a computer program">
            <a:extLst>
              <a:ext uri="{FF2B5EF4-FFF2-40B4-BE49-F238E27FC236}">
                <a16:creationId xmlns:a16="http://schemas.microsoft.com/office/drawing/2014/main" id="{938246B3-8776-E1A9-ECC0-8A10232423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7697"/>
          <a:stretch/>
        </p:blipFill>
        <p:spPr>
          <a:xfrm>
            <a:off x="8458202" y="601914"/>
            <a:ext cx="3431293" cy="2850306"/>
          </a:xfrm>
          <a:prstGeom prst="rect">
            <a:avLst/>
          </a:prstGeom>
        </p:spPr>
      </p:pic>
      <p:pic>
        <p:nvPicPr>
          <p:cNvPr id="16" name="Picture 15" descr="A screenshot of a computer">
            <a:extLst>
              <a:ext uri="{FF2B5EF4-FFF2-40B4-BE49-F238E27FC236}">
                <a16:creationId xmlns:a16="http://schemas.microsoft.com/office/drawing/2014/main" id="{01CAF78A-C75A-79F7-32E7-FEA942F668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3580822"/>
            <a:ext cx="6203830" cy="3233861"/>
          </a:xfrm>
          <a:prstGeom prst="rect">
            <a:avLst/>
          </a:prstGeom>
        </p:spPr>
      </p:pic>
    </p:spTree>
    <p:extLst>
      <p:ext uri="{BB962C8B-B14F-4D97-AF65-F5344CB8AC3E}">
        <p14:creationId xmlns:p14="http://schemas.microsoft.com/office/powerpoint/2010/main" val="3817576466"/>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C018-6FE8-B489-5D5F-D373A5C0F543}"/>
              </a:ext>
            </a:extLst>
          </p:cNvPr>
          <p:cNvSpPr>
            <a:spLocks noGrp="1"/>
          </p:cNvSpPr>
          <p:nvPr>
            <p:ph type="title"/>
          </p:nvPr>
        </p:nvSpPr>
        <p:spPr>
          <a:xfrm>
            <a:off x="1905000" y="32220"/>
            <a:ext cx="7308717" cy="685264"/>
          </a:xfrm>
        </p:spPr>
        <p:txBody>
          <a:bodyPr>
            <a:normAutofit/>
          </a:bodyPr>
          <a:lstStyle/>
          <a:p>
            <a:pPr algn="ctr"/>
            <a:r>
              <a:rPr lang="en-US" sz="3601" b="1" dirty="0">
                <a:latin typeface="Times New Roman" panose="02020603050405020304" pitchFamily="18" charset="0"/>
                <a:cs typeface="Times New Roman" panose="02020603050405020304" pitchFamily="18" charset="0"/>
              </a:rPr>
              <a:t>Appendix</a:t>
            </a:r>
          </a:p>
        </p:txBody>
      </p:sp>
      <p:pic>
        <p:nvPicPr>
          <p:cNvPr id="4" name="Picture 3" descr="A screenshot of a computer">
            <a:extLst>
              <a:ext uri="{FF2B5EF4-FFF2-40B4-BE49-F238E27FC236}">
                <a16:creationId xmlns:a16="http://schemas.microsoft.com/office/drawing/2014/main" id="{AD0F4F9F-0256-4248-58BD-916799580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9092"/>
          <a:stretch/>
        </p:blipFill>
        <p:spPr>
          <a:xfrm>
            <a:off x="76200" y="717484"/>
            <a:ext cx="4274480" cy="2559117"/>
          </a:xfrm>
          <a:prstGeom prst="rect">
            <a:avLst/>
          </a:prstGeom>
        </p:spPr>
      </p:pic>
      <p:pic>
        <p:nvPicPr>
          <p:cNvPr id="6" name="Picture 5" descr="A screenshot of a computer program">
            <a:extLst>
              <a:ext uri="{FF2B5EF4-FFF2-40B4-BE49-F238E27FC236}">
                <a16:creationId xmlns:a16="http://schemas.microsoft.com/office/drawing/2014/main" id="{CD0618EB-E2C8-4306-9537-48963088DD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719"/>
          <a:stretch/>
        </p:blipFill>
        <p:spPr>
          <a:xfrm>
            <a:off x="7162800" y="761500"/>
            <a:ext cx="3962400" cy="2515101"/>
          </a:xfrm>
          <a:prstGeom prst="rect">
            <a:avLst/>
          </a:prstGeom>
        </p:spPr>
      </p:pic>
      <p:pic>
        <p:nvPicPr>
          <p:cNvPr id="10" name="Picture 9" descr="A screenshot of a computer">
            <a:extLst>
              <a:ext uri="{FF2B5EF4-FFF2-40B4-BE49-F238E27FC236}">
                <a16:creationId xmlns:a16="http://schemas.microsoft.com/office/drawing/2014/main" id="{5B134219-703F-0974-B9B2-421CA99D7B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42238"/>
          <a:stretch/>
        </p:blipFill>
        <p:spPr>
          <a:xfrm>
            <a:off x="76200" y="3545150"/>
            <a:ext cx="4274480" cy="3160450"/>
          </a:xfrm>
          <a:prstGeom prst="rect">
            <a:avLst/>
          </a:prstGeom>
        </p:spPr>
      </p:pic>
      <p:pic>
        <p:nvPicPr>
          <p:cNvPr id="14" name="Picture 13" descr="A screenshot of a computer">
            <a:extLst>
              <a:ext uri="{FF2B5EF4-FFF2-40B4-BE49-F238E27FC236}">
                <a16:creationId xmlns:a16="http://schemas.microsoft.com/office/drawing/2014/main" id="{B6BC8DC9-F120-1DFA-276A-71412210239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0670"/>
          <a:stretch/>
        </p:blipFill>
        <p:spPr>
          <a:xfrm>
            <a:off x="4572000" y="3539232"/>
            <a:ext cx="3581400" cy="3160450"/>
          </a:xfrm>
          <a:prstGeom prst="rect">
            <a:avLst/>
          </a:prstGeom>
        </p:spPr>
      </p:pic>
      <p:pic>
        <p:nvPicPr>
          <p:cNvPr id="16" name="Picture 15" descr="A screenshot of a computer program">
            <a:extLst>
              <a:ext uri="{FF2B5EF4-FFF2-40B4-BE49-F238E27FC236}">
                <a16:creationId xmlns:a16="http://schemas.microsoft.com/office/drawing/2014/main" id="{C9503720-B202-9CED-BC8E-208FCD8BB6E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9615"/>
          <a:stretch/>
        </p:blipFill>
        <p:spPr>
          <a:xfrm>
            <a:off x="8374720" y="3539232"/>
            <a:ext cx="3741080" cy="3160450"/>
          </a:xfrm>
          <a:prstGeom prst="rect">
            <a:avLst/>
          </a:prstGeom>
        </p:spPr>
      </p:pic>
    </p:spTree>
    <p:extLst>
      <p:ext uri="{BB962C8B-B14F-4D97-AF65-F5344CB8AC3E}">
        <p14:creationId xmlns:p14="http://schemas.microsoft.com/office/powerpoint/2010/main" val="4261566946"/>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517083" y="838200"/>
            <a:ext cx="5275279" cy="762000"/>
          </a:xfrm>
        </p:spPr>
        <p:txBody>
          <a:bodyPr>
            <a:noAutofit/>
          </a:bodyPr>
          <a:lstStyle/>
          <a:p>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Research Question &amp;HYPOTHESIS</a:t>
            </a:r>
            <a:br>
              <a:rPr lang="en-US" sz="3200" b="1"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20" name="Picture 19" descr="Graph">
            <a:extLst>
              <a:ext uri="{FF2B5EF4-FFF2-40B4-BE49-F238E27FC236}">
                <a16:creationId xmlns:a16="http://schemas.microsoft.com/office/drawing/2014/main" id="{D0D281FA-D3EE-5919-8F3E-26C24CC4FF30}"/>
              </a:ext>
            </a:extLst>
          </p:cNvPr>
          <p:cNvPicPr>
            <a:picLocks noChangeAspect="1"/>
          </p:cNvPicPr>
          <p:nvPr/>
        </p:nvPicPr>
        <p:blipFill rotWithShape="1">
          <a:blip r:embed="rId3"/>
          <a:srcRect l="15270" r="30403"/>
          <a:stretch/>
        </p:blipFill>
        <p:spPr>
          <a:xfrm>
            <a:off x="6229215" y="-883"/>
            <a:ext cx="5962786" cy="685977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Content Placeholder 2">
            <a:extLst>
              <a:ext uri="{FF2B5EF4-FFF2-40B4-BE49-F238E27FC236}">
                <a16:creationId xmlns:a16="http://schemas.microsoft.com/office/drawing/2014/main" id="{2533818D-CBB2-310B-3AD6-B9B8C66F79E8}"/>
              </a:ext>
            </a:extLst>
          </p:cNvPr>
          <p:cNvSpPr>
            <a:spLocks noGrp="1"/>
          </p:cNvSpPr>
          <p:nvPr>
            <p:ph idx="1"/>
          </p:nvPr>
        </p:nvSpPr>
        <p:spPr>
          <a:xfrm>
            <a:off x="226360" y="1295400"/>
            <a:ext cx="5538124" cy="5029200"/>
          </a:xfrm>
        </p:spPr>
        <p:txBody>
          <a:bodyPr>
            <a:normAutofit fontScale="92500" lnSpcReduction="20000"/>
          </a:bodyPr>
          <a:lstStyle/>
          <a:p>
            <a:r>
              <a:rPr lang="en-US" sz="1600" b="1" dirty="0">
                <a:latin typeface="Times New Roman" panose="02020603050405020304" pitchFamily="18" charset="0"/>
                <a:cs typeface="Times New Roman" panose="02020603050405020304" pitchFamily="18" charset="0"/>
              </a:rPr>
              <a:t>Research Question: </a:t>
            </a:r>
            <a:r>
              <a:rPr lang="en-US" sz="1600" dirty="0">
                <a:latin typeface="Times New Roman" panose="02020603050405020304" pitchFamily="18" charset="0"/>
                <a:cs typeface="Times New Roman" panose="02020603050405020304" pitchFamily="18" charset="0"/>
              </a:rPr>
              <a:t>What are the primary health indicators and socio-economic factors that significantly influence life expectancy across different countries?</a:t>
            </a:r>
          </a:p>
          <a:p>
            <a:r>
              <a:rPr lang="en-US" sz="1600" b="1" dirty="0">
                <a:latin typeface="Times New Roman" panose="02020603050405020304" pitchFamily="18" charset="0"/>
                <a:cs typeface="Times New Roman" panose="02020603050405020304" pitchFamily="18" charset="0"/>
              </a:rPr>
              <a:t>Null Hypothesis (H0): </a:t>
            </a:r>
            <a:r>
              <a:rPr lang="en-US" sz="1600" dirty="0">
                <a:latin typeface="Times New Roman" panose="02020603050405020304" pitchFamily="18" charset="0"/>
                <a:cs typeface="Times New Roman" panose="02020603050405020304" pitchFamily="18" charset="0"/>
              </a:rPr>
              <a:t>The health indicators and socio-economic factors (such as adult mortality, infant deaths, health expenditure, Hepatitis B coverage, under-five deaths, Diphtheria immunization coverage, HIV/AIDS prevalence, income composition of resources, thinness in children aged 5-9 years) do not have a significant impact on life expectancy.</a:t>
            </a:r>
          </a:p>
          <a:p>
            <a:r>
              <a:rPr lang="en-US" sz="1600" b="1" dirty="0">
                <a:latin typeface="Times New Roman" panose="02020603050405020304" pitchFamily="18" charset="0"/>
                <a:cs typeface="Times New Roman" panose="02020603050405020304" pitchFamily="18" charset="0"/>
              </a:rPr>
              <a:t>Alternative Hypothesis (Ha): </a:t>
            </a:r>
            <a:r>
              <a:rPr lang="en-US" sz="1600" dirty="0">
                <a:latin typeface="Times New Roman" panose="02020603050405020304" pitchFamily="18" charset="0"/>
                <a:cs typeface="Times New Roman" panose="02020603050405020304" pitchFamily="18" charset="0"/>
              </a:rPr>
              <a:t>At least one of the health indicators and socio-economic factors has a significant impact on life expectancy.</a:t>
            </a:r>
          </a:p>
          <a:p>
            <a:r>
              <a:rPr lang="en-US" sz="1600" b="1" dirty="0">
                <a:latin typeface="Times New Roman" panose="02020603050405020304" pitchFamily="18" charset="0"/>
                <a:cs typeface="Times New Roman" panose="02020603050405020304" pitchFamily="18" charset="0"/>
              </a:rPr>
              <a:t>Research Question: </a:t>
            </a:r>
            <a:r>
              <a:rPr lang="en-US" sz="1600" dirty="0">
                <a:latin typeface="Times New Roman" panose="02020603050405020304" pitchFamily="18" charset="0"/>
                <a:cs typeface="Times New Roman" panose="02020603050405020304" pitchFamily="18" charset="0"/>
              </a:rPr>
              <a:t>How does the level of education impact life expectancy when controlling for economic status and health indicators?</a:t>
            </a:r>
          </a:p>
          <a:p>
            <a:r>
              <a:rPr lang="en-US" sz="1600" b="1" dirty="0">
                <a:latin typeface="Times New Roman" panose="02020603050405020304" pitchFamily="18" charset="0"/>
                <a:cs typeface="Times New Roman" panose="02020603050405020304" pitchFamily="18" charset="0"/>
              </a:rPr>
              <a:t>Null Hypothesis (H0):</a:t>
            </a:r>
            <a:r>
              <a:rPr lang="en-US" sz="1600" dirty="0">
                <a:latin typeface="Times New Roman" panose="02020603050405020304" pitchFamily="18" charset="0"/>
                <a:cs typeface="Times New Roman" panose="02020603050405020304" pitchFamily="18" charset="0"/>
              </a:rPr>
              <a:t> The level of education, as represented by the "Schooling" variable, does not have a significant impact on life expectancy after accounting for economic status and health indicators.</a:t>
            </a:r>
          </a:p>
          <a:p>
            <a:r>
              <a:rPr lang="en-US" sz="1600" b="1" dirty="0">
                <a:latin typeface="Times New Roman" panose="02020603050405020304" pitchFamily="18" charset="0"/>
                <a:cs typeface="Times New Roman" panose="02020603050405020304" pitchFamily="18" charset="0"/>
              </a:rPr>
              <a:t>Alternative Hypothesis (Ha):</a:t>
            </a:r>
            <a:r>
              <a:rPr lang="en-US" sz="1600" dirty="0">
                <a:latin typeface="Times New Roman" panose="02020603050405020304" pitchFamily="18" charset="0"/>
                <a:cs typeface="Times New Roman" panose="02020603050405020304" pitchFamily="18" charset="0"/>
              </a:rPr>
              <a:t> The level of education has a significant impact on life expectancy, even after controlling for economic status and health indicators</a:t>
            </a:r>
          </a:p>
        </p:txBody>
      </p:sp>
    </p:spTree>
    <p:extLst>
      <p:ext uri="{BB962C8B-B14F-4D97-AF65-F5344CB8AC3E}">
        <p14:creationId xmlns:p14="http://schemas.microsoft.com/office/powerpoint/2010/main" val="48882561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392" y="685086"/>
            <a:ext cx="3887212" cy="838418"/>
          </a:xfrm>
        </p:spPr>
        <p:txBody>
          <a:bodyPr anchor="b">
            <a:normAutofit fontScale="90000"/>
          </a:bodyPr>
          <a:lstStyle/>
          <a:p>
            <a:r>
              <a:rPr lang="en-US" b="1" dirty="0">
                <a:latin typeface="Times New Roman" panose="02020603050405020304" pitchFamily="18" charset="0"/>
                <a:cs typeface="Times New Roman" panose="02020603050405020304" pitchFamily="18" charset="0"/>
              </a:rPr>
              <a:t>DATA SET</a:t>
            </a:r>
            <a:br>
              <a:rPr lang="en-US" dirty="0"/>
            </a:br>
            <a:endParaRPr lang="en-US" dirty="0"/>
          </a:p>
        </p:txBody>
      </p:sp>
      <p:pic>
        <p:nvPicPr>
          <p:cNvPr id="12" name="Content Placeholder 11" descr="Man analyzing data on a screen">
            <a:extLst>
              <a:ext uri="{FF2B5EF4-FFF2-40B4-BE49-F238E27FC236}">
                <a16:creationId xmlns:a16="http://schemas.microsoft.com/office/drawing/2014/main" id="{06CC061F-3C28-6E67-B65B-3D7807ACDA3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67341" y="1547975"/>
            <a:ext cx="5640269" cy="3762050"/>
          </a:xfrm>
        </p:spPr>
      </p:pic>
      <p:sp>
        <p:nvSpPr>
          <p:cNvPr id="3" name="Content Placeholder 2"/>
          <p:cNvSpPr>
            <a:spLocks noGrp="1"/>
          </p:cNvSpPr>
          <p:nvPr>
            <p:ph type="body" sz="half" idx="2"/>
          </p:nvPr>
        </p:nvSpPr>
        <p:spPr>
          <a:xfrm>
            <a:off x="74632" y="1140246"/>
            <a:ext cx="5182950" cy="5487829"/>
          </a:xfrm>
        </p:spPr>
        <p:txBody>
          <a:bodyPr>
            <a:normAutofit/>
          </a:bodyPr>
          <a:lstStyle/>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Our project uncovers the determinants of life expectancy by analyzing global health data from 2000-2015. Through rigorous data analysis using R, we aim to understand how factors such as health indicators, economic status, and education levels impact life expectancy.</a:t>
            </a:r>
          </a:p>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dataset spans from 2000 to 2015, covering 193 countries, and includes variables related to life expectancy and various health factors obtained from the WHO Global Health Observatory data repository.</a:t>
            </a:r>
          </a:p>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Economic data was sourced from the United Nations website. This comprehensive dataset allows for a detailed analysis of trends and factors influencing life expectancy over a significant period.</a:t>
            </a:r>
          </a:p>
          <a:p>
            <a:pPr marL="285836" indent="-285836">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collected from Kaggle .The final dataset used for modelling comprises 2938 rows and 22 columns, with 20 predictor variables categorized into immunization, mortality, economic, and social factors.</a:t>
            </a:r>
          </a:p>
          <a:p>
            <a:pPr>
              <a:lnSpc>
                <a:spcPct val="100000"/>
              </a:lnSpc>
              <a:buClrTx/>
              <a:buSzTx/>
              <a:defRPr/>
            </a:pPr>
            <a:r>
              <a:rPr lang="en-IN" sz="1600" b="1" dirty="0">
                <a:solidFill>
                  <a:prstClr val="black"/>
                </a:solidFill>
                <a:latin typeface="Times New Roman" panose="02020603050405020304" pitchFamily="18" charset="0"/>
                <a:ea typeface="Calibri" panose="020F0502020204030204"/>
                <a:cs typeface="Times New Roman" panose="02020603050405020304" pitchFamily="18" charset="0"/>
              </a:rPr>
              <a:t>Link:</a:t>
            </a:r>
          </a:p>
          <a:p>
            <a:pPr>
              <a:lnSpc>
                <a:spcPct val="100000"/>
              </a:lnSpc>
              <a:buClrTx/>
              <a:buSzTx/>
              <a:defRPr/>
            </a:pPr>
            <a:r>
              <a:rPr lang="en-IN" sz="1600" dirty="0">
                <a:solidFill>
                  <a:srgbClr val="000000"/>
                </a:solidFill>
                <a:latin typeface="Times New Roman" panose="02020603050405020304" pitchFamily="18" charset="0"/>
                <a:ea typeface="Calibri" panose="020F0502020204030204"/>
                <a:cs typeface="Times New Roman" panose="02020603050405020304" pitchFamily="18" charset="0"/>
                <a:hlinkClick r:id="rId4"/>
              </a:rPr>
              <a:t>https://www.kaggle.com/datasets/kumarajarshi/life-expectancy-who</a:t>
            </a:r>
            <a:endParaRPr lang="en-IN" sz="1600" dirty="0">
              <a:solidFill>
                <a:srgbClr val="000000"/>
              </a:solidFill>
              <a:latin typeface="Times New Roman" panose="02020603050405020304" pitchFamily="18" charset="0"/>
              <a:ea typeface="Calibri" panose="020F0502020204030204"/>
              <a:cs typeface="Times New Roman" panose="02020603050405020304" pitchFamily="18" charset="0"/>
            </a:endParaRPr>
          </a:p>
          <a:p>
            <a:pPr>
              <a:spcAft>
                <a:spcPts val="600"/>
              </a:spcAft>
            </a:pPr>
            <a:endParaRPr lang="en-US" sz="1701" dirty="0">
              <a:latin typeface="Times New Roman" panose="02020603050405020304" pitchFamily="18" charset="0"/>
              <a:cs typeface="Times New Roman" panose="02020603050405020304" pitchFamily="18" charset="0"/>
            </a:endParaRPr>
          </a:p>
          <a:p>
            <a:pPr marL="285836" indent="-285836">
              <a:spcAft>
                <a:spcPts val="600"/>
              </a:spcAft>
              <a:buFont typeface="Arial" panose="020B0604020202020204" pitchFamily="34" charset="0"/>
              <a:buChar char="•"/>
            </a:pPr>
            <a:endParaRPr lang="en-US" sz="1701" dirty="0">
              <a:latin typeface="Times New Roman" panose="02020603050405020304" pitchFamily="18" charset="0"/>
              <a:cs typeface="Times New Roman" panose="02020603050405020304" pitchFamily="18" charset="0"/>
            </a:endParaRPr>
          </a:p>
          <a:p>
            <a:pPr marL="285836" indent="-285836">
              <a:spcAft>
                <a:spcPts val="600"/>
              </a:spcAft>
              <a:buFont typeface="Arial" panose="020B0604020202020204" pitchFamily="34" charset="0"/>
              <a:buChar char="•"/>
            </a:pPr>
            <a:endParaRPr lang="en-US" sz="1701" dirty="0">
              <a:latin typeface="Times New Roman" panose="02020603050405020304" pitchFamily="18" charset="0"/>
              <a:cs typeface="Times New Roman" panose="02020603050405020304" pitchFamily="18" charset="0"/>
            </a:endParaRPr>
          </a:p>
          <a:p>
            <a:pPr marL="285836" indent="-285836">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0698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392" y="685085"/>
            <a:ext cx="3887212" cy="457319"/>
          </a:xfrm>
        </p:spPr>
        <p:txBody>
          <a:bodyPr/>
          <a:lstStyle/>
          <a:p>
            <a:r>
              <a:rPr lang="en-US" sz="3601" b="1" dirty="0">
                <a:latin typeface="Times New Roman" panose="02020603050405020304" pitchFamily="18" charset="0"/>
                <a:cs typeface="Times New Roman" panose="02020603050405020304" pitchFamily="18" charset="0"/>
              </a:rPr>
              <a:t>Steps</a:t>
            </a:r>
            <a:r>
              <a:rPr lang="en-US" dirty="0"/>
              <a:t> </a:t>
            </a:r>
          </a:p>
        </p:txBody>
      </p:sp>
      <p:graphicFrame>
        <p:nvGraphicFramePr>
          <p:cNvPr id="4" name="Content Placeholder 3" descr="Vertical curved list showing population"/>
          <p:cNvGraphicFramePr>
            <a:graphicFrameLocks noGrp="1"/>
          </p:cNvGraphicFramePr>
          <p:nvPr>
            <p:ph idx="1"/>
            <p:extLst>
              <p:ext uri="{D42A27DB-BD31-4B8C-83A1-F6EECF244321}">
                <p14:modId xmlns:p14="http://schemas.microsoft.com/office/powerpoint/2010/main" val="3004090195"/>
              </p:ext>
            </p:extLst>
          </p:nvPr>
        </p:nvGraphicFramePr>
        <p:xfrm>
          <a:off x="5562461" y="608865"/>
          <a:ext cx="5945148" cy="5474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426536"/>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A5CCEC8E-9174-4C7D-B544-BBD17FE54CB3}"/>
                                            </p:graphicEl>
                                          </p:spTgt>
                                        </p:tgtEl>
                                        <p:attrNameLst>
                                          <p:attrName>style.visibility</p:attrName>
                                        </p:attrNameLst>
                                      </p:cBhvr>
                                      <p:to>
                                        <p:strVal val="visible"/>
                                      </p:to>
                                    </p:set>
                                    <p:anim calcmode="lin" valueType="num">
                                      <p:cBhvr additive="base">
                                        <p:cTn id="7" dur="500" fill="hold"/>
                                        <p:tgtEl>
                                          <p:spTgt spid="4">
                                            <p:graphicEl>
                                              <a:dgm id="{A5CCEC8E-9174-4C7D-B544-BBD17FE54CB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A5CCEC8E-9174-4C7D-B544-BBD17FE54CB3}"/>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C69DE25E-0FEB-4762-8745-9E19317BA790}"/>
                                            </p:graphicEl>
                                          </p:spTgt>
                                        </p:tgtEl>
                                        <p:attrNameLst>
                                          <p:attrName>style.visibility</p:attrName>
                                        </p:attrNameLst>
                                      </p:cBhvr>
                                      <p:to>
                                        <p:strVal val="visible"/>
                                      </p:to>
                                    </p:set>
                                    <p:anim calcmode="lin" valueType="num">
                                      <p:cBhvr additive="base">
                                        <p:cTn id="11" dur="500" fill="hold"/>
                                        <p:tgtEl>
                                          <p:spTgt spid="4">
                                            <p:graphicEl>
                                              <a:dgm id="{C69DE25E-0FEB-4762-8745-9E19317BA79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C69DE25E-0FEB-4762-8745-9E19317BA790}"/>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80334F07-121B-40EE-9400-5E253723EAD5}"/>
                                            </p:graphicEl>
                                          </p:spTgt>
                                        </p:tgtEl>
                                        <p:attrNameLst>
                                          <p:attrName>style.visibility</p:attrName>
                                        </p:attrNameLst>
                                      </p:cBhvr>
                                      <p:to>
                                        <p:strVal val="visible"/>
                                      </p:to>
                                    </p:set>
                                    <p:anim calcmode="lin" valueType="num">
                                      <p:cBhvr additive="base">
                                        <p:cTn id="15" dur="500" fill="hold"/>
                                        <p:tgtEl>
                                          <p:spTgt spid="4">
                                            <p:graphicEl>
                                              <a:dgm id="{80334F07-121B-40EE-9400-5E253723EAD5}"/>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80334F07-121B-40EE-9400-5E253723EAD5}"/>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graphicEl>
                                              <a:dgm id="{2735700C-DFC4-47C9-BFDA-A56DEE3AEDB8}"/>
                                            </p:graphicEl>
                                          </p:spTgt>
                                        </p:tgtEl>
                                        <p:attrNameLst>
                                          <p:attrName>style.visibility</p:attrName>
                                        </p:attrNameLst>
                                      </p:cBhvr>
                                      <p:to>
                                        <p:strVal val="visible"/>
                                      </p:to>
                                    </p:set>
                                    <p:anim calcmode="lin" valueType="num">
                                      <p:cBhvr additive="base">
                                        <p:cTn id="21" dur="500" fill="hold"/>
                                        <p:tgtEl>
                                          <p:spTgt spid="4">
                                            <p:graphicEl>
                                              <a:dgm id="{2735700C-DFC4-47C9-BFDA-A56DEE3AEDB8}"/>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2735700C-DFC4-47C9-BFDA-A56DEE3AEDB8}"/>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graphicEl>
                                              <a:dgm id="{6E9ACDEA-2479-43A3-BC50-5E8DC199105E}"/>
                                            </p:graphicEl>
                                          </p:spTgt>
                                        </p:tgtEl>
                                        <p:attrNameLst>
                                          <p:attrName>style.visibility</p:attrName>
                                        </p:attrNameLst>
                                      </p:cBhvr>
                                      <p:to>
                                        <p:strVal val="visible"/>
                                      </p:to>
                                    </p:set>
                                    <p:anim calcmode="lin" valueType="num">
                                      <p:cBhvr additive="base">
                                        <p:cTn id="25" dur="500" fill="hold"/>
                                        <p:tgtEl>
                                          <p:spTgt spid="4">
                                            <p:graphicEl>
                                              <a:dgm id="{6E9ACDEA-2479-43A3-BC50-5E8DC199105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6E9ACDEA-2479-43A3-BC50-5E8DC199105E}"/>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E69F6C4C-B70F-43EC-997F-442A2DCD9652}"/>
                                            </p:graphicEl>
                                          </p:spTgt>
                                        </p:tgtEl>
                                        <p:attrNameLst>
                                          <p:attrName>style.visibility</p:attrName>
                                        </p:attrNameLst>
                                      </p:cBhvr>
                                      <p:to>
                                        <p:strVal val="visible"/>
                                      </p:to>
                                    </p:set>
                                    <p:anim calcmode="lin" valueType="num">
                                      <p:cBhvr additive="base">
                                        <p:cTn id="31" dur="500" fill="hold"/>
                                        <p:tgtEl>
                                          <p:spTgt spid="4">
                                            <p:graphicEl>
                                              <a:dgm id="{E69F6C4C-B70F-43EC-997F-442A2DCD965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E69F6C4C-B70F-43EC-997F-442A2DCD9652}"/>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graphicEl>
                                              <a:dgm id="{602E4294-5230-4DC9-A478-6B826AA3E572}"/>
                                            </p:graphicEl>
                                          </p:spTgt>
                                        </p:tgtEl>
                                        <p:attrNameLst>
                                          <p:attrName>style.visibility</p:attrName>
                                        </p:attrNameLst>
                                      </p:cBhvr>
                                      <p:to>
                                        <p:strVal val="visible"/>
                                      </p:to>
                                    </p:set>
                                    <p:anim calcmode="lin" valueType="num">
                                      <p:cBhvr additive="base">
                                        <p:cTn id="35" dur="500" fill="hold"/>
                                        <p:tgtEl>
                                          <p:spTgt spid="4">
                                            <p:graphicEl>
                                              <a:dgm id="{602E4294-5230-4DC9-A478-6B826AA3E572}"/>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602E4294-5230-4DC9-A478-6B826AA3E572}"/>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graphicEl>
                                              <a:dgm id="{2BC7BD0A-650B-42E8-899B-065889F4A25D}"/>
                                            </p:graphicEl>
                                          </p:spTgt>
                                        </p:tgtEl>
                                        <p:attrNameLst>
                                          <p:attrName>style.visibility</p:attrName>
                                        </p:attrNameLst>
                                      </p:cBhvr>
                                      <p:to>
                                        <p:strVal val="visible"/>
                                      </p:to>
                                    </p:set>
                                    <p:anim calcmode="lin" valueType="num">
                                      <p:cBhvr additive="base">
                                        <p:cTn id="41" dur="500" fill="hold"/>
                                        <p:tgtEl>
                                          <p:spTgt spid="4">
                                            <p:graphicEl>
                                              <a:dgm id="{2BC7BD0A-650B-42E8-899B-065889F4A25D}"/>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graphicEl>
                                              <a:dgm id="{2BC7BD0A-650B-42E8-899B-065889F4A25D}"/>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
                                            <p:graphicEl>
                                              <a:dgm id="{F1A77A98-C056-4C94-AAAA-085724BCCFA7}"/>
                                            </p:graphicEl>
                                          </p:spTgt>
                                        </p:tgtEl>
                                        <p:attrNameLst>
                                          <p:attrName>style.visibility</p:attrName>
                                        </p:attrNameLst>
                                      </p:cBhvr>
                                      <p:to>
                                        <p:strVal val="visible"/>
                                      </p:to>
                                    </p:set>
                                    <p:anim calcmode="lin" valueType="num">
                                      <p:cBhvr additive="base">
                                        <p:cTn id="45" dur="500" fill="hold"/>
                                        <p:tgtEl>
                                          <p:spTgt spid="4">
                                            <p:graphicEl>
                                              <a:dgm id="{F1A77A98-C056-4C94-AAAA-085724BCCFA7}"/>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graphicEl>
                                              <a:dgm id="{F1A77A98-C056-4C94-AAAA-085724BCCFA7}"/>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graphicEl>
                                              <a:dgm id="{BC59C54A-67F5-47AE-9AC0-3149B2F58E7B}"/>
                                            </p:graphicEl>
                                          </p:spTgt>
                                        </p:tgtEl>
                                        <p:attrNameLst>
                                          <p:attrName>style.visibility</p:attrName>
                                        </p:attrNameLst>
                                      </p:cBhvr>
                                      <p:to>
                                        <p:strVal val="visible"/>
                                      </p:to>
                                    </p:set>
                                    <p:anim calcmode="lin" valueType="num">
                                      <p:cBhvr additive="base">
                                        <p:cTn id="51" dur="500" fill="hold"/>
                                        <p:tgtEl>
                                          <p:spTgt spid="4">
                                            <p:graphicEl>
                                              <a:dgm id="{BC59C54A-67F5-47AE-9AC0-3149B2F58E7B}"/>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BC59C54A-67F5-47AE-9AC0-3149B2F58E7B}"/>
                                            </p:graphic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graphicEl>
                                              <a:dgm id="{039B388F-C082-4B3D-BDF5-570C6874B03D}"/>
                                            </p:graphicEl>
                                          </p:spTgt>
                                        </p:tgtEl>
                                        <p:attrNameLst>
                                          <p:attrName>style.visibility</p:attrName>
                                        </p:attrNameLst>
                                      </p:cBhvr>
                                      <p:to>
                                        <p:strVal val="visible"/>
                                      </p:to>
                                    </p:set>
                                    <p:anim calcmode="lin" valueType="num">
                                      <p:cBhvr additive="base">
                                        <p:cTn id="55" dur="500" fill="hold"/>
                                        <p:tgtEl>
                                          <p:spTgt spid="4">
                                            <p:graphicEl>
                                              <a:dgm id="{039B388F-C082-4B3D-BDF5-570C6874B03D}"/>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039B388F-C082-4B3D-BDF5-570C6874B03D}"/>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18E36C54-3955-40DF-B5A1-8453BDB07FD6}"/>
                                            </p:graphicEl>
                                          </p:spTgt>
                                        </p:tgtEl>
                                        <p:attrNameLst>
                                          <p:attrName>style.visibility</p:attrName>
                                        </p:attrNameLst>
                                      </p:cBhvr>
                                      <p:to>
                                        <p:strVal val="visible"/>
                                      </p:to>
                                    </p:set>
                                    <p:anim calcmode="lin" valueType="num">
                                      <p:cBhvr additive="base">
                                        <p:cTn id="61" dur="500" fill="hold"/>
                                        <p:tgtEl>
                                          <p:spTgt spid="4">
                                            <p:graphicEl>
                                              <a:dgm id="{18E36C54-3955-40DF-B5A1-8453BDB07FD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18E36C54-3955-40DF-B5A1-8453BDB07FD6}"/>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
                                            <p:graphicEl>
                                              <a:dgm id="{DB3EB870-71CF-44C1-9B59-2164413F01CA}"/>
                                            </p:graphicEl>
                                          </p:spTgt>
                                        </p:tgtEl>
                                        <p:attrNameLst>
                                          <p:attrName>style.visibility</p:attrName>
                                        </p:attrNameLst>
                                      </p:cBhvr>
                                      <p:to>
                                        <p:strVal val="visible"/>
                                      </p:to>
                                    </p:set>
                                    <p:anim calcmode="lin" valueType="num">
                                      <p:cBhvr additive="base">
                                        <p:cTn id="65" dur="500" fill="hold"/>
                                        <p:tgtEl>
                                          <p:spTgt spid="4">
                                            <p:graphicEl>
                                              <a:dgm id="{DB3EB870-71CF-44C1-9B59-2164413F01CA}"/>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graphicEl>
                                              <a:dgm id="{DB3EB870-71CF-44C1-9B59-2164413F01CA}"/>
                                            </p:graphic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
                                            <p:graphicEl>
                                              <a:dgm id="{2995E0FD-506B-4963-946E-F2D97E924C00}"/>
                                            </p:graphicEl>
                                          </p:spTgt>
                                        </p:tgtEl>
                                        <p:attrNameLst>
                                          <p:attrName>style.visibility</p:attrName>
                                        </p:attrNameLst>
                                      </p:cBhvr>
                                      <p:to>
                                        <p:strVal val="visible"/>
                                      </p:to>
                                    </p:set>
                                    <p:anim calcmode="lin" valueType="num">
                                      <p:cBhvr additive="base">
                                        <p:cTn id="71" dur="500" fill="hold"/>
                                        <p:tgtEl>
                                          <p:spTgt spid="4">
                                            <p:graphicEl>
                                              <a:dgm id="{2995E0FD-506B-4963-946E-F2D97E924C00}"/>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graphicEl>
                                              <a:dgm id="{2995E0FD-506B-4963-946E-F2D97E924C00}"/>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
                                            <p:graphicEl>
                                              <a:dgm id="{B42AD450-3A4D-4B11-AEB4-197408CBE176}"/>
                                            </p:graphicEl>
                                          </p:spTgt>
                                        </p:tgtEl>
                                        <p:attrNameLst>
                                          <p:attrName>style.visibility</p:attrName>
                                        </p:attrNameLst>
                                      </p:cBhvr>
                                      <p:to>
                                        <p:strVal val="visible"/>
                                      </p:to>
                                    </p:set>
                                    <p:anim calcmode="lin" valueType="num">
                                      <p:cBhvr additive="base">
                                        <p:cTn id="75" dur="500" fill="hold"/>
                                        <p:tgtEl>
                                          <p:spTgt spid="4">
                                            <p:graphicEl>
                                              <a:dgm id="{B42AD450-3A4D-4B11-AEB4-197408CBE176}"/>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graphicEl>
                                              <a:dgm id="{B42AD450-3A4D-4B11-AEB4-197408CBE17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1600200" y="444303"/>
            <a:ext cx="9511095" cy="695370"/>
          </a:xfrm>
        </p:spPr>
        <p:txBody>
          <a:bodyPr anchor="b">
            <a:normAutofit fontScale="90000"/>
          </a:bodyPr>
          <a:lstStyle/>
          <a:p>
            <a:r>
              <a:rPr lang="en-US" sz="4801" dirty="0">
                <a:latin typeface="Times New Roman" panose="02020603050405020304" pitchFamily="18" charset="0"/>
                <a:cs typeface="Times New Roman" panose="02020603050405020304" pitchFamily="18" charset="0"/>
              </a:rPr>
              <a:t>Analyzing Data Variables</a:t>
            </a:r>
          </a:p>
        </p:txBody>
      </p:sp>
      <p:pic>
        <p:nvPicPr>
          <p:cNvPr id="8" name="Content Placeholder 7">
            <a:extLst>
              <a:ext uri="{FF2B5EF4-FFF2-40B4-BE49-F238E27FC236}">
                <a16:creationId xmlns:a16="http://schemas.microsoft.com/office/drawing/2014/main" id="{7CFF23B4-A689-FFD8-D5F4-CC1A79EB0BE8}"/>
              </a:ext>
            </a:extLst>
          </p:cNvPr>
          <p:cNvPicPr>
            <a:picLocks noGrp="1" noChangeAspect="1"/>
          </p:cNvPicPr>
          <p:nvPr>
            <p:ph idx="1"/>
          </p:nvPr>
        </p:nvPicPr>
        <p:blipFill>
          <a:blip r:embed="rId2"/>
          <a:stretch>
            <a:fillRect/>
          </a:stretch>
        </p:blipFill>
        <p:spPr>
          <a:xfrm>
            <a:off x="685800" y="1371601"/>
            <a:ext cx="10288270" cy="4694412"/>
          </a:xfrm>
          <a:prstGeom prst="rect">
            <a:avLst/>
          </a:prstGeom>
        </p:spPr>
      </p:pic>
    </p:spTree>
    <p:extLst>
      <p:ext uri="{BB962C8B-B14F-4D97-AF65-F5344CB8AC3E}">
        <p14:creationId xmlns:p14="http://schemas.microsoft.com/office/powerpoint/2010/main" val="3900511906"/>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80684" y="234012"/>
            <a:ext cx="10373946" cy="619908"/>
          </a:xfrm>
        </p:spPr>
        <p:txBody>
          <a:bodyPr anchor="b">
            <a:normAutofit fontScale="90000"/>
          </a:bodyPr>
          <a:lstStyle/>
          <a:p>
            <a:r>
              <a:rPr lang="en-US" sz="4801" b="1" dirty="0">
                <a:latin typeface="Times New Roman" panose="02020603050405020304" pitchFamily="18" charset="0"/>
                <a:cs typeface="Times New Roman" panose="02020603050405020304" pitchFamily="18" charset="0"/>
              </a:rPr>
              <a:t>Data Importing &amp; Data Description </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546324" y="994180"/>
            <a:ext cx="11099352" cy="1177566"/>
          </a:xfrm>
        </p:spPr>
        <p:txBody>
          <a:bodyPr>
            <a:noAutofit/>
          </a:bodyPr>
          <a:lstStyle/>
          <a:p>
            <a:r>
              <a:rPr lang="en-US" sz="1600" dirty="0">
                <a:latin typeface="Times New Roman" panose="02020603050405020304" pitchFamily="18" charset="0"/>
                <a:ea typeface="+mn-lt"/>
                <a:cs typeface="Times New Roman" panose="02020603050405020304" pitchFamily="18" charset="0"/>
              </a:rPr>
              <a:t>The CSV file containing Life Expectancy data was uploaded to R using the "read.csv" code.</a:t>
            </a:r>
          </a:p>
          <a:p>
            <a:r>
              <a:rPr lang="en-US" sz="1600" dirty="0">
                <a:latin typeface="Times New Roman" panose="02020603050405020304" pitchFamily="18" charset="0"/>
                <a:cs typeface="Times New Roman" panose="02020603050405020304" pitchFamily="18" charset="0"/>
              </a:rPr>
              <a:t>We examined the first few rows of the modified dataset with the command "head(data)" and obtained a string type of the columns dataset using “str(data).”</a:t>
            </a:r>
          </a:p>
          <a:p>
            <a:pPr marL="0" indent="0">
              <a:buNone/>
            </a:pPr>
            <a:endParaRPr lang="en-US" sz="1600" dirty="0">
              <a:latin typeface="Times New Roman" panose="02020603050405020304" pitchFamily="18" charset="0"/>
              <a:ea typeface="+mn-lt"/>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B09220A-BE73-ADE5-E3DC-251761A87BC4}"/>
              </a:ext>
            </a:extLst>
          </p:cNvPr>
          <p:cNvPicPr>
            <a:picLocks noChangeAspect="1"/>
          </p:cNvPicPr>
          <p:nvPr/>
        </p:nvPicPr>
        <p:blipFill>
          <a:blip r:embed="rId2"/>
          <a:stretch>
            <a:fillRect/>
          </a:stretch>
        </p:blipFill>
        <p:spPr>
          <a:xfrm>
            <a:off x="684390" y="2744618"/>
            <a:ext cx="4268312" cy="684382"/>
          </a:xfrm>
          <a:prstGeom prst="rect">
            <a:avLst/>
          </a:prstGeom>
        </p:spPr>
      </p:pic>
      <p:pic>
        <p:nvPicPr>
          <p:cNvPr id="4" name="Picture 3" descr="A close-up of a computer screen&#10;&#10;Description automatically generated">
            <a:extLst>
              <a:ext uri="{FF2B5EF4-FFF2-40B4-BE49-F238E27FC236}">
                <a16:creationId xmlns:a16="http://schemas.microsoft.com/office/drawing/2014/main" id="{7E2183A2-5F23-BF4B-3B35-342E01E3C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5245519"/>
            <a:ext cx="3486494" cy="123660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A157FA6-576B-6CCA-2DB3-6418A0BFA1BF}"/>
              </a:ext>
            </a:extLst>
          </p:cNvPr>
          <p:cNvPicPr>
            <a:picLocks noChangeAspect="1"/>
          </p:cNvPicPr>
          <p:nvPr/>
        </p:nvPicPr>
        <p:blipFill rotWithShape="1">
          <a:blip r:embed="rId4">
            <a:extLst>
              <a:ext uri="{28A0092B-C50C-407E-A947-70E740481C1C}">
                <a14:useLocalDpi xmlns:a14="http://schemas.microsoft.com/office/drawing/2010/main" val="0"/>
              </a:ext>
            </a:extLst>
          </a:blip>
          <a:srcRect t="2325" r="2028"/>
          <a:stretch/>
        </p:blipFill>
        <p:spPr>
          <a:xfrm>
            <a:off x="76200" y="3657600"/>
            <a:ext cx="5042532" cy="311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2925746A-D812-C31B-6E52-AF0E7F041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2504825"/>
            <a:ext cx="6934200" cy="1261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7488962"/>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553200" y="486551"/>
            <a:ext cx="4804659" cy="1331754"/>
          </a:xfrm>
        </p:spPr>
        <p:txBody>
          <a:bodyPr anchor="b">
            <a:normAutofit fontScale="90000"/>
          </a:bodyPr>
          <a:lstStyle/>
          <a:p>
            <a:r>
              <a:rPr lang="en-US" sz="4401" dirty="0">
                <a:latin typeface="Times New Roman" panose="02020603050405020304" pitchFamily="18" charset="0"/>
                <a:cs typeface="Times New Roman" panose="02020603050405020304" pitchFamily="18" charset="0"/>
              </a:rPr>
              <a:t>Defining</a:t>
            </a:r>
            <a:r>
              <a:rPr lang="en-US" sz="4801" dirty="0">
                <a:latin typeface="Times New Roman" panose="02020603050405020304" pitchFamily="18" charset="0"/>
                <a:cs typeface="Times New Roman" panose="02020603050405020304" pitchFamily="18" charset="0"/>
              </a:rPr>
              <a:t> the selected variables</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6370569" y="2042748"/>
            <a:ext cx="5288031" cy="3219646"/>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removed extra spaces in column names and later we selected relevant variables from a dataset by excluding the columns “Country”, “Year”, and “Population”.</a:t>
            </a: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0E0EF3-4B9B-828C-0BCB-D031C139E290}"/>
              </a:ext>
            </a:extLst>
          </p:cNvPr>
          <p:cNvPicPr>
            <a:picLocks noChangeAspect="1"/>
          </p:cNvPicPr>
          <p:nvPr/>
        </p:nvPicPr>
        <p:blipFill>
          <a:blip r:embed="rId2"/>
          <a:stretch>
            <a:fillRect/>
          </a:stretch>
        </p:blipFill>
        <p:spPr>
          <a:xfrm>
            <a:off x="533400" y="2042747"/>
            <a:ext cx="5487770" cy="1143298"/>
          </a:xfrm>
          <a:prstGeom prst="rect">
            <a:avLst/>
          </a:prstGeom>
        </p:spPr>
      </p:pic>
      <p:pic>
        <p:nvPicPr>
          <p:cNvPr id="7" name="Picture 6" descr="A screen shot of a computer">
            <a:extLst>
              <a:ext uri="{FF2B5EF4-FFF2-40B4-BE49-F238E27FC236}">
                <a16:creationId xmlns:a16="http://schemas.microsoft.com/office/drawing/2014/main" id="{C35C44B2-13B7-254B-AAF8-9531FC671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1" y="4097872"/>
            <a:ext cx="10213460" cy="1893885"/>
          </a:xfrm>
          <a:prstGeom prst="rect">
            <a:avLst/>
          </a:prstGeom>
        </p:spPr>
      </p:pic>
    </p:spTree>
    <p:extLst>
      <p:ext uri="{BB962C8B-B14F-4D97-AF65-F5344CB8AC3E}">
        <p14:creationId xmlns:p14="http://schemas.microsoft.com/office/powerpoint/2010/main" val="238778920"/>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68B-5CE3-77E4-FDBB-8A1C6E01CE5D}"/>
              </a:ext>
            </a:extLst>
          </p:cNvPr>
          <p:cNvSpPr>
            <a:spLocks noGrp="1"/>
          </p:cNvSpPr>
          <p:nvPr>
            <p:ph type="title"/>
          </p:nvPr>
        </p:nvSpPr>
        <p:spPr>
          <a:xfrm>
            <a:off x="684391" y="904573"/>
            <a:ext cx="9679921" cy="86028"/>
          </a:xfrm>
        </p:spPr>
        <p:txBody>
          <a:bodyPr anchor="b">
            <a:normAutofit fontScale="90000"/>
          </a:bodyPr>
          <a:lstStyle/>
          <a:p>
            <a:pPr algn="ctr"/>
            <a:r>
              <a:rPr lang="en-US" sz="4801" dirty="0">
                <a:latin typeface="Times New Roman" panose="02020603050405020304" pitchFamily="18" charset="0"/>
                <a:cs typeface="Times New Roman" panose="02020603050405020304" pitchFamily="18" charset="0"/>
              </a:rPr>
              <a:t>Data Cleaning</a:t>
            </a:r>
          </a:p>
        </p:txBody>
      </p:sp>
      <p:sp>
        <p:nvSpPr>
          <p:cNvPr id="3" name="Content Placeholder 2">
            <a:extLst>
              <a:ext uri="{FF2B5EF4-FFF2-40B4-BE49-F238E27FC236}">
                <a16:creationId xmlns:a16="http://schemas.microsoft.com/office/drawing/2014/main" id="{A4DBBC24-F37E-34A9-B982-2EF831CB2C90}"/>
              </a:ext>
            </a:extLst>
          </p:cNvPr>
          <p:cNvSpPr>
            <a:spLocks noGrp="1"/>
          </p:cNvSpPr>
          <p:nvPr>
            <p:ph idx="1"/>
          </p:nvPr>
        </p:nvSpPr>
        <p:spPr>
          <a:xfrm>
            <a:off x="381000" y="990601"/>
            <a:ext cx="11013843" cy="761999"/>
          </a:xfrm>
        </p:spPr>
        <p:txBody>
          <a:bodyPr>
            <a:normAutofit/>
          </a:bodyPr>
          <a:lstStyle/>
          <a:p>
            <a:r>
              <a:rPr lang="en-US" sz="1701" dirty="0">
                <a:latin typeface="Times New Roman" panose="02020603050405020304" pitchFamily="18" charset="0"/>
                <a:ea typeface="+mn-lt"/>
                <a:cs typeface="Times New Roman" panose="02020603050405020304" pitchFamily="18" charset="0"/>
              </a:rPr>
              <a:t>We calculated the number of missing values in each column of the  “</a:t>
            </a:r>
            <a:r>
              <a:rPr lang="en-US" sz="1200" dirty="0">
                <a:latin typeface="Courier New" panose="02070309020205020404" pitchFamily="49" charset="0"/>
              </a:rPr>
              <a:t>selected_data” </a:t>
            </a:r>
            <a:r>
              <a:rPr lang="en-US" sz="1701" dirty="0">
                <a:latin typeface="Times New Roman" panose="02020603050405020304" pitchFamily="18" charset="0"/>
                <a:ea typeface="+mn-lt"/>
                <a:cs typeface="Times New Roman" panose="02020603050405020304" pitchFamily="18" charset="0"/>
              </a:rPr>
              <a:t>by applying a function that sums up the NA values in each column and stores the result in the  “</a:t>
            </a:r>
            <a:r>
              <a:rPr lang="en-US" sz="1200" dirty="0">
                <a:latin typeface="Courier New" panose="02070309020205020404" pitchFamily="49" charset="0"/>
              </a:rPr>
              <a:t>missing_values” </a:t>
            </a:r>
            <a:r>
              <a:rPr lang="en-US" sz="1701" dirty="0">
                <a:latin typeface="Times New Roman" panose="02020603050405020304" pitchFamily="18" charset="0"/>
                <a:ea typeface="+mn-lt"/>
                <a:cs typeface="Times New Roman" panose="02020603050405020304" pitchFamily="18" charset="0"/>
              </a:rPr>
              <a:t>object.</a:t>
            </a:r>
          </a:p>
          <a:p>
            <a:pPr marL="0" indent="0">
              <a:buNone/>
            </a:pPr>
            <a:endParaRPr lang="en-US" sz="1701" dirty="0">
              <a:latin typeface="Times New Roman" panose="02020603050405020304" pitchFamily="18" charset="0"/>
              <a:ea typeface="+mn-lt"/>
              <a:cs typeface="Times New Roman" panose="02020603050405020304" pitchFamily="18" charset="0"/>
            </a:endParaRPr>
          </a:p>
          <a:p>
            <a:pPr marL="0" inden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7E10DE7-15D5-869D-1A10-683F42292FA4}"/>
              </a:ext>
            </a:extLst>
          </p:cNvPr>
          <p:cNvSpPr>
            <a:spLocks noChangeArrowheads="1"/>
          </p:cNvSpPr>
          <p:nvPr/>
        </p:nvSpPr>
        <p:spPr bwMode="auto">
          <a:xfrm>
            <a:off x="1" y="-277964"/>
            <a:ext cx="25712" cy="5541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9" tIns="0" rIns="12699" bIns="0" numCol="1" anchor="ctr" anchorCtr="0" compatLnSpc="1">
            <a:prstTxWarp prst="textNoShape">
              <a:avLst/>
            </a:prstTxWarp>
            <a:spAutoFit/>
          </a:bodyPr>
          <a:lstStyle/>
          <a:p>
            <a:pPr defTabSz="914674" eaLnBrk="0" fontAlgn="base" hangingPunct="0">
              <a:spcBef>
                <a:spcPct val="0"/>
              </a:spcBef>
              <a:spcAft>
                <a:spcPct val="0"/>
              </a:spcAft>
            </a:pPr>
            <a:endParaRPr lang="en-US" altLang="en-US" sz="1801" dirty="0">
              <a:latin typeface="Arial" panose="020B0604020202020204" pitchFamily="34" charset="0"/>
            </a:endParaRPr>
          </a:p>
          <a:p>
            <a:pPr defTabSz="914674" eaLnBrk="0" fontAlgn="base" hangingPunct="0">
              <a:spcBef>
                <a:spcPct val="0"/>
              </a:spcBef>
              <a:spcAft>
                <a:spcPct val="0"/>
              </a:spcAft>
            </a:pPr>
            <a:endParaRPr lang="en-US" altLang="en-US" sz="1801" dirty="0">
              <a:latin typeface="Arial" panose="020B0604020202020204" pitchFamily="34" charset="0"/>
            </a:endParaRPr>
          </a:p>
        </p:txBody>
      </p:sp>
      <p:pic>
        <p:nvPicPr>
          <p:cNvPr id="8" name="Picture 7">
            <a:extLst>
              <a:ext uri="{FF2B5EF4-FFF2-40B4-BE49-F238E27FC236}">
                <a16:creationId xmlns:a16="http://schemas.microsoft.com/office/drawing/2014/main" id="{EB5DFA4E-2DE3-A0B1-F0AB-7956D2276D25}"/>
              </a:ext>
            </a:extLst>
          </p:cNvPr>
          <p:cNvPicPr>
            <a:picLocks noChangeAspect="1"/>
          </p:cNvPicPr>
          <p:nvPr/>
        </p:nvPicPr>
        <p:blipFill>
          <a:blip r:embed="rId2"/>
          <a:stretch>
            <a:fillRect/>
          </a:stretch>
        </p:blipFill>
        <p:spPr>
          <a:xfrm>
            <a:off x="457200" y="1524000"/>
            <a:ext cx="11013844" cy="2082250"/>
          </a:xfrm>
          <a:prstGeom prst="rect">
            <a:avLst/>
          </a:prstGeom>
        </p:spPr>
      </p:pic>
      <p:pic>
        <p:nvPicPr>
          <p:cNvPr id="5" name="Picture 4" descr="A screenshot of a computer">
            <a:extLst>
              <a:ext uri="{FF2B5EF4-FFF2-40B4-BE49-F238E27FC236}">
                <a16:creationId xmlns:a16="http://schemas.microsoft.com/office/drawing/2014/main" id="{25B828D5-C562-13C6-6789-9BC995260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4355328"/>
            <a:ext cx="11069522" cy="2203938"/>
          </a:xfrm>
          <a:prstGeom prst="rect">
            <a:avLst/>
          </a:prstGeom>
        </p:spPr>
      </p:pic>
      <p:sp>
        <p:nvSpPr>
          <p:cNvPr id="6" name="Content Placeholder 2">
            <a:extLst>
              <a:ext uri="{FF2B5EF4-FFF2-40B4-BE49-F238E27FC236}">
                <a16:creationId xmlns:a16="http://schemas.microsoft.com/office/drawing/2014/main" id="{513DD094-AA62-B514-1AD9-008AD2E2AC58}"/>
              </a:ext>
            </a:extLst>
          </p:cNvPr>
          <p:cNvSpPr txBox="1">
            <a:spLocks/>
          </p:cNvSpPr>
          <p:nvPr/>
        </p:nvSpPr>
        <p:spPr>
          <a:xfrm>
            <a:off x="381000" y="3694378"/>
            <a:ext cx="11013843" cy="5728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1" dirty="0">
                <a:latin typeface="Times New Roman" panose="02020603050405020304" pitchFamily="18" charset="0"/>
                <a:ea typeface="+mn-lt"/>
                <a:cs typeface="Times New Roman" panose="02020603050405020304" pitchFamily="18" charset="0"/>
              </a:rPr>
              <a:t>We removed rows with missing values from the </a:t>
            </a:r>
            <a:r>
              <a:rPr lang="en-US" sz="1200" dirty="0">
                <a:solidFill>
                  <a:prstClr val="black"/>
                </a:solidFill>
                <a:latin typeface="Courier New" panose="02070309020205020404" pitchFamily="49" charset="0"/>
              </a:rPr>
              <a:t> “</a:t>
            </a:r>
            <a:r>
              <a:rPr lang="en-US" sz="1200" dirty="0" err="1">
                <a:solidFill>
                  <a:prstClr val="black"/>
                </a:solidFill>
                <a:latin typeface="Courier New" panose="02070309020205020404" pitchFamily="49" charset="0"/>
              </a:rPr>
              <a:t>selected_data</a:t>
            </a:r>
            <a:r>
              <a:rPr lang="en-US" sz="1200" dirty="0">
                <a:solidFill>
                  <a:prstClr val="black"/>
                </a:solidFill>
                <a:latin typeface="Courier New" panose="02070309020205020404" pitchFamily="49" charset="0"/>
              </a:rPr>
              <a:t>”</a:t>
            </a:r>
            <a:r>
              <a:rPr lang="en-US" sz="1701" dirty="0">
                <a:latin typeface="Times New Roman" panose="02020603050405020304" pitchFamily="18" charset="0"/>
                <a:ea typeface="+mn-lt"/>
                <a:cs typeface="Times New Roman" panose="02020603050405020304" pitchFamily="18" charset="0"/>
              </a:rPr>
              <a:t>, stored the result in  “</a:t>
            </a:r>
            <a:r>
              <a:rPr lang="en-US" sz="1200" dirty="0">
                <a:latin typeface="Courier New" panose="02070309020205020404" pitchFamily="49" charset="0"/>
              </a:rPr>
              <a:t>selected_data1”</a:t>
            </a:r>
            <a:r>
              <a:rPr lang="en-US" sz="1701" dirty="0">
                <a:latin typeface="Times New Roman" panose="02020603050405020304" pitchFamily="18" charset="0"/>
                <a:ea typeface="+mn-lt"/>
                <a:cs typeface="Times New Roman" panose="02020603050405020304" pitchFamily="18" charset="0"/>
              </a:rPr>
              <a:t>, and then verified the removal by calculating and displaying the number of missing values in each column of the </a:t>
            </a:r>
            <a:r>
              <a:rPr lang="en-US" sz="1200" dirty="0">
                <a:solidFill>
                  <a:prstClr val="black"/>
                </a:solidFill>
                <a:latin typeface="Courier New" panose="02070309020205020404" pitchFamily="49" charset="0"/>
              </a:rPr>
              <a:t> “selected_data1”</a:t>
            </a:r>
            <a:r>
              <a:rPr lang="en-US" sz="1701" dirty="0">
                <a:latin typeface="Times New Roman" panose="02020603050405020304" pitchFamily="18" charset="0"/>
                <a:ea typeface="+mn-lt"/>
                <a:cs typeface="Times New Roman" panose="02020603050405020304" pitchFamily="18" charset="0"/>
              </a:rPr>
              <a:t>.</a:t>
            </a:r>
          </a:p>
          <a:p>
            <a:endParaRPr lang="en-US" sz="1701" dirty="0">
              <a:latin typeface="Times New Roman" panose="02020603050405020304" pitchFamily="18" charset="0"/>
              <a:ea typeface="+mn-lt"/>
              <a:cs typeface="Times New Roman" panose="02020603050405020304" pitchFamily="18" charset="0"/>
            </a:endParaRPr>
          </a:p>
          <a:p>
            <a:pPr marL="0" indent="0">
              <a:buFont typeface="Arial" panose="020B0604020202020204" pitchFamily="34" charset="0"/>
              <a:buNone/>
            </a:pPr>
            <a:endParaRPr lang="en-US" sz="1701" dirty="0">
              <a:latin typeface="Times New Roman" panose="02020603050405020304" pitchFamily="18" charset="0"/>
              <a:cs typeface="Times New Roman" panose="02020603050405020304" pitchFamily="18" charset="0"/>
            </a:endParaRPr>
          </a:p>
          <a:p>
            <a:endParaRPr lang="en-US" sz="170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645405"/>
      </p:ext>
    </p:extLst>
  </p:cSld>
  <p:clrMapOvr>
    <a:masterClrMapping/>
  </p:clrMapOvr>
  <mc:AlternateContent xmlns:mc="http://schemas.openxmlformats.org/markup-compatibility/2006" xmlns:p14="http://schemas.microsoft.com/office/powerpoint/2010/main">
    <mc:Choice Requires="p14">
      <p:transition spd="slow" p14:dur="4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theme1.xml><?xml version="1.0" encoding="utf-8"?>
<a:theme xmlns:a="http://schemas.openxmlformats.org/drawingml/2006/main" name="State histo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ate history report presentation.potx" id="{CE65B12B-E5CF-4B7F-891B-BF19DA46421A}" vid="{73D5F891-C0F2-461A-8D6B-932929F67259}"/>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1D1CCF-5A79-4D88-AC18-96FCEEE9490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State history report presentation</Template>
  <TotalTime>1243</TotalTime>
  <Words>1608</Words>
  <Application>Microsoft Office PowerPoint</Application>
  <PresentationFormat>Widescreen</PresentationFormat>
  <Paragraphs>110</Paragraphs>
  <Slides>24</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Calibri Light</vt:lpstr>
      <vt:lpstr>Californian FB</vt:lpstr>
      <vt:lpstr>Courier New</vt:lpstr>
      <vt:lpstr>Poppins</vt:lpstr>
      <vt:lpstr>SegoeUIVariable</vt:lpstr>
      <vt:lpstr>Times New Roman</vt:lpstr>
      <vt:lpstr>State history report presentation</vt:lpstr>
      <vt:lpstr>1_Office Theme</vt:lpstr>
      <vt:lpstr>Office 2013 - 2022 Theme</vt:lpstr>
      <vt:lpstr>Examining the Impact of Health Indicators, Socioeconomic Factors, and Education on Global Life Expectancy.</vt:lpstr>
      <vt:lpstr>INTRODUCTION</vt:lpstr>
      <vt:lpstr>   Research Question &amp;HYPOTHESIS </vt:lpstr>
      <vt:lpstr>DATA SET </vt:lpstr>
      <vt:lpstr>Steps </vt:lpstr>
      <vt:lpstr>Analyzing Data Variables</vt:lpstr>
      <vt:lpstr>Data Importing &amp; Data Description </vt:lpstr>
      <vt:lpstr>Defining the selected variables</vt:lpstr>
      <vt:lpstr>Data Cleaning</vt:lpstr>
      <vt:lpstr>Exploratory Data Analysis</vt:lpstr>
      <vt:lpstr>Outliers Detection</vt:lpstr>
      <vt:lpstr>Checking for Normality</vt:lpstr>
      <vt:lpstr>Spearman's rank Correlation Heatmap</vt:lpstr>
      <vt:lpstr>Statistical Modelling</vt:lpstr>
      <vt:lpstr>Multiple Linear Regression Model</vt:lpstr>
      <vt:lpstr>Model Diagnostics</vt:lpstr>
      <vt:lpstr>Data Visualization</vt:lpstr>
      <vt:lpstr>Data Visualization</vt:lpstr>
      <vt:lpstr>Data Visualization</vt:lpstr>
      <vt:lpstr>Conclusion</vt:lpstr>
      <vt:lpstr>reference</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on Life Expectancy Determinants</dc:title>
  <dc:creator>Kalepu, Srinath</dc:creator>
  <cp:lastModifiedBy>Mallepally, Deepthi</cp:lastModifiedBy>
  <cp:revision>6</cp:revision>
  <dcterms:created xsi:type="dcterms:W3CDTF">2024-04-29T17:35:59Z</dcterms:created>
  <dcterms:modified xsi:type="dcterms:W3CDTF">2025-04-13T17:40:27Z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